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B4ED-8C43-4A00-ABB9-F7C9A864BCD2}" type="datetimeFigureOut">
              <a:rPr lang="nl-BE" smtClean="0"/>
              <a:t>25/06/2021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8DB6-0DCE-4B09-A3C6-82B6DF010E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8888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B4ED-8C43-4A00-ABB9-F7C9A864BCD2}" type="datetimeFigureOut">
              <a:rPr lang="nl-BE" smtClean="0"/>
              <a:t>25/06/2021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8DB6-0DCE-4B09-A3C6-82B6DF010E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33723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B4ED-8C43-4A00-ABB9-F7C9A864BCD2}" type="datetimeFigureOut">
              <a:rPr lang="nl-BE" smtClean="0"/>
              <a:t>25/06/2021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8DB6-0DCE-4B09-A3C6-82B6DF010E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8636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B4ED-8C43-4A00-ABB9-F7C9A864BCD2}" type="datetimeFigureOut">
              <a:rPr lang="nl-BE" smtClean="0"/>
              <a:t>25/06/2021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8DB6-0DCE-4B09-A3C6-82B6DF010E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3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B4ED-8C43-4A00-ABB9-F7C9A864BCD2}" type="datetimeFigureOut">
              <a:rPr lang="nl-BE" smtClean="0"/>
              <a:t>25/06/2021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8DB6-0DCE-4B09-A3C6-82B6DF010E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837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B4ED-8C43-4A00-ABB9-F7C9A864BCD2}" type="datetimeFigureOut">
              <a:rPr lang="nl-BE" smtClean="0"/>
              <a:t>25/06/2021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8DB6-0DCE-4B09-A3C6-82B6DF010E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3808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B4ED-8C43-4A00-ABB9-F7C9A864BCD2}" type="datetimeFigureOut">
              <a:rPr lang="nl-BE" smtClean="0"/>
              <a:t>25/06/2021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8DB6-0DCE-4B09-A3C6-82B6DF010E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9076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B4ED-8C43-4A00-ABB9-F7C9A864BCD2}" type="datetimeFigureOut">
              <a:rPr lang="nl-BE" smtClean="0"/>
              <a:t>25/06/2021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8DB6-0DCE-4B09-A3C6-82B6DF010E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00688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B4ED-8C43-4A00-ABB9-F7C9A864BCD2}" type="datetimeFigureOut">
              <a:rPr lang="nl-BE" smtClean="0"/>
              <a:t>25/06/2021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8DB6-0DCE-4B09-A3C6-82B6DF010E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16448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B4ED-8C43-4A00-ABB9-F7C9A864BCD2}" type="datetimeFigureOut">
              <a:rPr lang="nl-BE" smtClean="0"/>
              <a:t>25/06/2021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8DB6-0DCE-4B09-A3C6-82B6DF010E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654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6B4ED-8C43-4A00-ABB9-F7C9A864BCD2}" type="datetimeFigureOut">
              <a:rPr lang="nl-BE" smtClean="0"/>
              <a:t>25/06/2021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F98DB6-0DCE-4B09-A3C6-82B6DF010E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1644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6B4ED-8C43-4A00-ABB9-F7C9A864BCD2}" type="datetimeFigureOut">
              <a:rPr lang="nl-BE" smtClean="0"/>
              <a:t>25/06/2021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98DB6-0DCE-4B09-A3C6-82B6DF010EA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175193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6.jpeg"/><Relationship Id="rId7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gif"/><Relationship Id="rId4" Type="http://schemas.openxmlformats.org/officeDocument/2006/relationships/image" Target="../media/image5.gif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6.jpeg"/><Relationship Id="rId7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hyperlink" Target="http://www.rijtuigmuseum.be/" TargetMode="External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A50F340-AB3D-487F-B611-BD2322BAF8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6654"/>
            <a:ext cx="12192271" cy="266855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AB04E7EB-EDBA-46A0-946C-D1B3157D4877}"/>
              </a:ext>
            </a:extLst>
          </p:cNvPr>
          <p:cNvSpPr txBox="1"/>
          <p:nvPr/>
        </p:nvSpPr>
        <p:spPr>
          <a:xfrm>
            <a:off x="0" y="2703510"/>
            <a:ext cx="121919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400" dirty="0"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BEURZEN VOOR HET DOORGEVEN VAN VAKMANSCHAP IN EEN MEESTER-LEERLING-TRAJECT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26E7DBA0-1011-453E-8232-D8FC022284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98" y="3429000"/>
            <a:ext cx="4701851" cy="3134567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38E69331-E24B-42AF-972F-223ED9D3797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32506" y="117191"/>
            <a:ext cx="3005328" cy="1170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0" name="Tekstvak 9">
            <a:extLst>
              <a:ext uri="{FF2B5EF4-FFF2-40B4-BE49-F238E27FC236}">
                <a16:creationId xmlns:a16="http://schemas.microsoft.com/office/drawing/2014/main" id="{471CACDA-15FE-41CD-8C30-E18304A1E553}"/>
              </a:ext>
            </a:extLst>
          </p:cNvPr>
          <p:cNvSpPr txBox="1"/>
          <p:nvPr/>
        </p:nvSpPr>
        <p:spPr>
          <a:xfrm>
            <a:off x="5673012" y="3480251"/>
            <a:ext cx="6518988" cy="2805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Blip>
                <a:blip r:embed="rId5"/>
              </a:buBlip>
            </a:pPr>
            <a:r>
              <a:rPr lang="nl-BE" sz="2400" u="sng" dirty="0">
                <a:solidFill>
                  <a:schemeClr val="accent5">
                    <a:lumMod val="50000"/>
                  </a:schemeClr>
                </a:solidFill>
              </a:rPr>
              <a:t>Meester:</a:t>
            </a: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 André Jonckers</a:t>
            </a:r>
          </a:p>
          <a:p>
            <a:pPr marL="342900" indent="-342900">
              <a:lnSpc>
                <a:spcPct val="150000"/>
              </a:lnSpc>
              <a:buBlip>
                <a:blip r:embed="rId5"/>
              </a:buBlip>
            </a:pPr>
            <a:r>
              <a:rPr lang="nl-BE" sz="2400" u="sng" dirty="0">
                <a:solidFill>
                  <a:schemeClr val="accent5">
                    <a:lumMod val="50000"/>
                  </a:schemeClr>
                </a:solidFill>
              </a:rPr>
              <a:t>Leerling:</a:t>
            </a: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 Brecht Jonckers</a:t>
            </a:r>
          </a:p>
          <a:p>
            <a:pPr marL="342900" indent="-342900">
              <a:lnSpc>
                <a:spcPct val="150000"/>
              </a:lnSpc>
              <a:buBlip>
                <a:blip r:embed="rId5"/>
              </a:buBlip>
            </a:pPr>
            <a:r>
              <a:rPr lang="nl-BE" sz="2400" u="sng" dirty="0">
                <a:solidFill>
                  <a:schemeClr val="accent5">
                    <a:lumMod val="50000"/>
                  </a:schemeClr>
                </a:solidFill>
              </a:rPr>
              <a:t>Looptijd:</a:t>
            </a: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 1 juli 2019 – 30 juni 2021</a:t>
            </a:r>
          </a:p>
          <a:p>
            <a:pPr marL="342900" indent="-342900">
              <a:lnSpc>
                <a:spcPct val="150000"/>
              </a:lnSpc>
              <a:buBlip>
                <a:blip r:embed="rId5"/>
              </a:buBlip>
            </a:pPr>
            <a:r>
              <a:rPr lang="nl-BE" sz="2400" u="sng" dirty="0">
                <a:solidFill>
                  <a:schemeClr val="accent5">
                    <a:lumMod val="50000"/>
                  </a:schemeClr>
                </a:solidFill>
              </a:rPr>
              <a:t>Thema:</a:t>
            </a: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 Restauratie en conservatie van    </a:t>
            </a:r>
          </a:p>
          <a:p>
            <a:pPr>
              <a:lnSpc>
                <a:spcPct val="150000"/>
              </a:lnSpc>
            </a:pPr>
            <a:r>
              <a:rPr lang="nl-BE" sz="2400" dirty="0">
                <a:solidFill>
                  <a:schemeClr val="accent5">
                    <a:lumMod val="50000"/>
                  </a:schemeClr>
                </a:solidFill>
              </a:rPr>
              <a:t>			  antieke (paarden)koetsen</a:t>
            </a:r>
          </a:p>
        </p:txBody>
      </p:sp>
    </p:spTree>
    <p:extLst>
      <p:ext uri="{BB962C8B-B14F-4D97-AF65-F5344CB8AC3E}">
        <p14:creationId xmlns:p14="http://schemas.microsoft.com/office/powerpoint/2010/main" val="3250321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A50F340-AB3D-487F-B611-BD2322BAF8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07503"/>
            <a:ext cx="12192000" cy="267054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1538510-AA5F-46F0-9472-5CB961DBCDCB}"/>
              </a:ext>
            </a:extLst>
          </p:cNvPr>
          <p:cNvSpPr txBox="1"/>
          <p:nvPr/>
        </p:nvSpPr>
        <p:spPr>
          <a:xfrm>
            <a:off x="6204861" y="725917"/>
            <a:ext cx="6064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BEURZEN VOOR HET DOORGEVEN VAN VAKMANSCHAP IN EEN MEESTER-LEERLING-TRAJECT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4EC1DD1-8442-47EB-A7F4-D53A16ED494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9696" y="39878"/>
            <a:ext cx="1648843" cy="642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49425149-ABA0-46C8-92B4-34C594D8CE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554" y="4668429"/>
            <a:ext cx="3192571" cy="1958962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8D05B54-09A2-4353-AFC4-541D7F3A828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55813" y="2343719"/>
            <a:ext cx="3003260" cy="2003665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31B224B0-8CF4-439E-B5D2-0E2E0122682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1895" y="4651586"/>
            <a:ext cx="3251927" cy="1985137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E167221-81E6-47AE-BF50-2275780BD65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55812" y="4422709"/>
            <a:ext cx="3003261" cy="2204681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E48105D-1E5F-4478-B310-38874A01009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8381" y="2343719"/>
            <a:ext cx="1382878" cy="2252534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E7C935E4-11FB-473F-8624-579C216F6FD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554" y="2334386"/>
            <a:ext cx="3192571" cy="2289340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1C83C0F8-F6FB-4460-9E01-41FAB2876B94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6148573" y="2350614"/>
            <a:ext cx="1784431" cy="1003742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629D4BB0-DE4A-432E-BEC4-3EECB1ED26F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0096" y="3460435"/>
            <a:ext cx="1703727" cy="113581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22" name="Tekstvak 21">
            <a:extLst>
              <a:ext uri="{FF2B5EF4-FFF2-40B4-BE49-F238E27FC236}">
                <a16:creationId xmlns:a16="http://schemas.microsoft.com/office/drawing/2014/main" id="{79A4EADF-B15D-4B1D-A691-CC0988741CEB}"/>
              </a:ext>
            </a:extLst>
          </p:cNvPr>
          <p:cNvSpPr txBox="1"/>
          <p:nvPr/>
        </p:nvSpPr>
        <p:spPr>
          <a:xfrm>
            <a:off x="1" y="1039995"/>
            <a:ext cx="1219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400" dirty="0"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INHOUD VAN ONS TRAJECT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11EDBB2-7B14-4056-8556-4025147BAAD7}"/>
              </a:ext>
            </a:extLst>
          </p:cNvPr>
          <p:cNvSpPr txBox="1"/>
          <p:nvPr/>
        </p:nvSpPr>
        <p:spPr>
          <a:xfrm>
            <a:off x="107604" y="1676441"/>
            <a:ext cx="3918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u="sng" dirty="0"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Restauratie Tsjechische lijkwagen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F0A13BD7-AD5B-4FF5-B05C-0D1665B09FBB}"/>
              </a:ext>
            </a:extLst>
          </p:cNvPr>
          <p:cNvSpPr txBox="1"/>
          <p:nvPr/>
        </p:nvSpPr>
        <p:spPr>
          <a:xfrm>
            <a:off x="4307549" y="1685774"/>
            <a:ext cx="3918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u="sng" dirty="0"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Restauratie Franse draagkoets</a:t>
            </a:r>
          </a:p>
        </p:txBody>
      </p:sp>
      <p:cxnSp>
        <p:nvCxnSpPr>
          <p:cNvPr id="5" name="Rechte verbindingslijn 4">
            <a:extLst>
              <a:ext uri="{FF2B5EF4-FFF2-40B4-BE49-F238E27FC236}">
                <a16:creationId xmlns:a16="http://schemas.microsoft.com/office/drawing/2014/main" id="{122964FF-119D-4CEE-BD5B-FC27F5A42446}"/>
              </a:ext>
            </a:extLst>
          </p:cNvPr>
          <p:cNvCxnSpPr/>
          <p:nvPr/>
        </p:nvCxnSpPr>
        <p:spPr>
          <a:xfrm>
            <a:off x="4176916" y="1604866"/>
            <a:ext cx="0" cy="513449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D5A0DEE8-2BF1-4177-A5B3-E2ACA2CEF413}"/>
              </a:ext>
            </a:extLst>
          </p:cNvPr>
          <p:cNvCxnSpPr/>
          <p:nvPr/>
        </p:nvCxnSpPr>
        <p:spPr>
          <a:xfrm>
            <a:off x="8378801" y="1589314"/>
            <a:ext cx="0" cy="513449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kstvak 19">
            <a:extLst>
              <a:ext uri="{FF2B5EF4-FFF2-40B4-BE49-F238E27FC236}">
                <a16:creationId xmlns:a16="http://schemas.microsoft.com/office/drawing/2014/main" id="{0B6BDF7B-6E37-4A33-994C-F16E52D1158A}"/>
              </a:ext>
            </a:extLst>
          </p:cNvPr>
          <p:cNvSpPr txBox="1"/>
          <p:nvPr/>
        </p:nvSpPr>
        <p:spPr>
          <a:xfrm>
            <a:off x="8302215" y="1708943"/>
            <a:ext cx="39184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000" u="sng" dirty="0"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Conservatie Belgische lijkwagen</a:t>
            </a:r>
          </a:p>
        </p:txBody>
      </p:sp>
    </p:spTree>
    <p:extLst>
      <p:ext uri="{BB962C8B-B14F-4D97-AF65-F5344CB8AC3E}">
        <p14:creationId xmlns:p14="http://schemas.microsoft.com/office/powerpoint/2010/main" val="2002257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A50F340-AB3D-487F-B611-BD2322BAF8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07503"/>
            <a:ext cx="12192000" cy="267054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1538510-AA5F-46F0-9472-5CB961DBCDCB}"/>
              </a:ext>
            </a:extLst>
          </p:cNvPr>
          <p:cNvSpPr txBox="1"/>
          <p:nvPr/>
        </p:nvSpPr>
        <p:spPr>
          <a:xfrm>
            <a:off x="6204861" y="725917"/>
            <a:ext cx="6064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BEURZEN VOOR HET DOORGEVEN VAN VAKMANSCHAP IN EEN MEESTER-LEERLING-TRAJECT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51C8806A-76A2-4F19-AD99-A04F0EBCB5F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2344" y="3429000"/>
            <a:ext cx="3741576" cy="1431032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716195D9-8C8A-44A5-AAF9-7D48293E647A}"/>
              </a:ext>
            </a:extLst>
          </p:cNvPr>
          <p:cNvSpPr txBox="1"/>
          <p:nvPr/>
        </p:nvSpPr>
        <p:spPr>
          <a:xfrm>
            <a:off x="1" y="1039995"/>
            <a:ext cx="1219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400" dirty="0"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VERLOOP AANVRAAG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F1EF6050-ECE1-49F1-9681-F5151254DF7C}"/>
              </a:ext>
            </a:extLst>
          </p:cNvPr>
          <p:cNvSpPr txBox="1"/>
          <p:nvPr/>
        </p:nvSpPr>
        <p:spPr>
          <a:xfrm>
            <a:off x="340869" y="2282160"/>
            <a:ext cx="77301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nl-BE" sz="3200" u="sng" dirty="0"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Eerste aanvraag in 2018 </a:t>
            </a:r>
            <a:r>
              <a:rPr lang="nl-BE" sz="3200" u="sng" dirty="0"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sym typeface="Wingdings" panose="05000000000000000000" pitchFamily="2" charset="2"/>
              </a:rPr>
              <a:t> niet aanvaard</a:t>
            </a:r>
          </a:p>
          <a:p>
            <a:pPr marL="457200" indent="-457200">
              <a:buBlip>
                <a:blip r:embed="rId4"/>
              </a:buBlip>
            </a:pPr>
            <a:endParaRPr lang="nl-BE" sz="3200" u="sng" dirty="0">
              <a:solidFill>
                <a:schemeClr val="accent5">
                  <a:lumMod val="50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ym typeface="Wingdings" panose="05000000000000000000" pitchFamily="2" charset="2"/>
            </a:endParaRPr>
          </a:p>
          <a:p>
            <a:pPr marL="457200" indent="-457200">
              <a:buBlip>
                <a:blip r:embed="rId4"/>
              </a:buBlip>
            </a:pPr>
            <a:endParaRPr lang="nl-BE" sz="3200" u="sng" dirty="0">
              <a:solidFill>
                <a:schemeClr val="accent5">
                  <a:lumMod val="50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ym typeface="Wingdings" panose="05000000000000000000" pitchFamily="2" charset="2"/>
            </a:endParaRPr>
          </a:p>
          <a:p>
            <a:pPr marL="457200" indent="-457200">
              <a:buBlip>
                <a:blip r:embed="rId4"/>
              </a:buBlip>
            </a:pPr>
            <a:r>
              <a:rPr lang="nl-BE" sz="3200" u="sng" dirty="0"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sym typeface="Wingdings" panose="05000000000000000000" pitchFamily="2" charset="2"/>
              </a:rPr>
              <a:t>Hulp ETWIE</a:t>
            </a:r>
          </a:p>
          <a:p>
            <a:pPr marL="457200" indent="-457200">
              <a:buBlip>
                <a:blip r:embed="rId4"/>
              </a:buBlip>
            </a:pPr>
            <a:endParaRPr lang="nl-BE" sz="3200" u="sng" dirty="0">
              <a:solidFill>
                <a:schemeClr val="accent5">
                  <a:lumMod val="50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ym typeface="Wingdings" panose="05000000000000000000" pitchFamily="2" charset="2"/>
            </a:endParaRPr>
          </a:p>
          <a:p>
            <a:pPr marL="457200" indent="-457200">
              <a:buBlip>
                <a:blip r:embed="rId4"/>
              </a:buBlip>
            </a:pPr>
            <a:endParaRPr lang="nl-BE" sz="3200" u="sng" dirty="0">
              <a:solidFill>
                <a:schemeClr val="accent5">
                  <a:lumMod val="50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ym typeface="Wingdings" panose="05000000000000000000" pitchFamily="2" charset="2"/>
            </a:endParaRPr>
          </a:p>
          <a:p>
            <a:pPr marL="457200" indent="-457200">
              <a:buBlip>
                <a:blip r:embed="rId4"/>
              </a:buBlip>
            </a:pPr>
            <a:r>
              <a:rPr lang="nl-BE" sz="3200" u="sng" dirty="0"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Tweede aanvraag in 2019</a:t>
            </a:r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BE89E004-FE55-408B-8AB8-3AFB952BBB3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9696" y="39878"/>
            <a:ext cx="1648843" cy="642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274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A50F340-AB3D-487F-B611-BD2322BAF8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07503"/>
            <a:ext cx="12192000" cy="267054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1538510-AA5F-46F0-9472-5CB961DBCDCB}"/>
              </a:ext>
            </a:extLst>
          </p:cNvPr>
          <p:cNvSpPr txBox="1"/>
          <p:nvPr/>
        </p:nvSpPr>
        <p:spPr>
          <a:xfrm>
            <a:off x="6204861" y="725917"/>
            <a:ext cx="6064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BEURZEN VOOR HET DOORGEVEN VAN VAKMANSCHAP IN EEN MEESTER-LEERLING-TRAJECT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16195D9-8C8A-44A5-AAF9-7D48293E647A}"/>
              </a:ext>
            </a:extLst>
          </p:cNvPr>
          <p:cNvSpPr txBox="1"/>
          <p:nvPr/>
        </p:nvSpPr>
        <p:spPr>
          <a:xfrm>
            <a:off x="1" y="1039995"/>
            <a:ext cx="1219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400" dirty="0"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DETAILS AANVRAAG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3B8F3BA-9FA6-4ED8-A340-CD6D326F15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9696" y="39878"/>
            <a:ext cx="1648843" cy="642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4F7A4B7-B0F6-4D61-865D-3CDF56429520}"/>
              </a:ext>
            </a:extLst>
          </p:cNvPr>
          <p:cNvSpPr txBox="1"/>
          <p:nvPr/>
        </p:nvSpPr>
        <p:spPr>
          <a:xfrm>
            <a:off x="340869" y="2282160"/>
            <a:ext cx="773011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nl-BE" sz="3200" u="sng" dirty="0"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Overzicht van technieken en onderwerpen</a:t>
            </a:r>
            <a:endParaRPr lang="nl-BE" sz="3200" u="sng" dirty="0">
              <a:solidFill>
                <a:schemeClr val="accent5">
                  <a:lumMod val="50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ym typeface="Wingdings" panose="05000000000000000000" pitchFamily="2" charset="2"/>
            </a:endParaRPr>
          </a:p>
          <a:p>
            <a:pPr marL="457200" indent="-457200">
              <a:buBlip>
                <a:blip r:embed="rId4"/>
              </a:buBlip>
            </a:pPr>
            <a:endParaRPr lang="nl-BE" sz="3200" u="sng" dirty="0">
              <a:solidFill>
                <a:schemeClr val="accent5">
                  <a:lumMod val="50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ym typeface="Wingdings" panose="05000000000000000000" pitchFamily="2" charset="2"/>
            </a:endParaRPr>
          </a:p>
          <a:p>
            <a:pPr marL="457200" indent="-457200">
              <a:buBlip>
                <a:blip r:embed="rId4"/>
              </a:buBlip>
            </a:pPr>
            <a:r>
              <a:rPr lang="nl-BE" sz="3200" u="sng" dirty="0"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sym typeface="Wingdings" panose="05000000000000000000" pitchFamily="2" charset="2"/>
              </a:rPr>
              <a:t>Tijdsindeling traject</a:t>
            </a:r>
          </a:p>
          <a:p>
            <a:pPr marL="457200" indent="-457200">
              <a:buBlip>
                <a:blip r:embed="rId4"/>
              </a:buBlip>
            </a:pPr>
            <a:endParaRPr lang="nl-BE" sz="3200" u="sng" dirty="0">
              <a:solidFill>
                <a:schemeClr val="accent5">
                  <a:lumMod val="50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ym typeface="Wingdings" panose="05000000000000000000" pitchFamily="2" charset="2"/>
            </a:endParaRPr>
          </a:p>
          <a:p>
            <a:pPr marL="457200" indent="-457200">
              <a:buBlip>
                <a:blip r:embed="rId4"/>
              </a:buBlip>
            </a:pPr>
            <a:r>
              <a:rPr lang="nl-BE" sz="3200" u="sng" dirty="0"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Overzicht </a:t>
            </a:r>
            <a:r>
              <a:rPr lang="nl-BE" sz="3200" u="sng"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kosten voor </a:t>
            </a:r>
            <a:r>
              <a:rPr lang="nl-BE" sz="3200" u="sng" dirty="0"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financiële aanvraag</a:t>
            </a:r>
          </a:p>
          <a:p>
            <a:pPr marL="457200" indent="-457200">
              <a:buBlip>
                <a:blip r:embed="rId4"/>
              </a:buBlip>
            </a:pPr>
            <a:endParaRPr lang="nl-BE" sz="3200" u="sng" dirty="0">
              <a:solidFill>
                <a:schemeClr val="accent5">
                  <a:lumMod val="50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ym typeface="Wingdings" panose="05000000000000000000" pitchFamily="2" charset="2"/>
            </a:endParaRPr>
          </a:p>
          <a:p>
            <a:pPr marL="457200" indent="-457200">
              <a:buBlip>
                <a:blip r:embed="rId4"/>
              </a:buBlip>
            </a:pPr>
            <a:r>
              <a:rPr lang="nl-BE" sz="3200" u="sng" dirty="0"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sym typeface="Wingdings" panose="05000000000000000000" pitchFamily="2" charset="2"/>
              </a:rPr>
              <a:t>Hoe ambacht naar buiten brengen?</a:t>
            </a:r>
          </a:p>
          <a:p>
            <a:pPr marL="342900" indent="-342900">
              <a:buBlip>
                <a:blip r:embed="rId5"/>
              </a:buBlip>
            </a:pPr>
            <a:endParaRPr lang="nl-BE" sz="3200" u="sng" dirty="0">
              <a:solidFill>
                <a:schemeClr val="accent5">
                  <a:lumMod val="50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297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A50F340-AB3D-487F-B611-BD2322BAF8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07503"/>
            <a:ext cx="12192000" cy="267054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1538510-AA5F-46F0-9472-5CB961DBCDCB}"/>
              </a:ext>
            </a:extLst>
          </p:cNvPr>
          <p:cNvSpPr txBox="1"/>
          <p:nvPr/>
        </p:nvSpPr>
        <p:spPr>
          <a:xfrm>
            <a:off x="6204861" y="725917"/>
            <a:ext cx="6064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BEURZEN VOOR HET DOORGEVEN VAN VAKMANSCHAP IN EEN MEESTER-LEERLING-TRAJECT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16195D9-8C8A-44A5-AAF9-7D48293E647A}"/>
              </a:ext>
            </a:extLst>
          </p:cNvPr>
          <p:cNvSpPr txBox="1"/>
          <p:nvPr/>
        </p:nvSpPr>
        <p:spPr>
          <a:xfrm>
            <a:off x="1" y="1039995"/>
            <a:ext cx="1219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400" dirty="0"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VERDERE VERLOOP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3B8F3BA-9FA6-4ED8-A340-CD6D326F15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9696" y="39878"/>
            <a:ext cx="1648843" cy="642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14F7A4B7-B0F6-4D61-865D-3CDF56429520}"/>
              </a:ext>
            </a:extLst>
          </p:cNvPr>
          <p:cNvSpPr txBox="1"/>
          <p:nvPr/>
        </p:nvSpPr>
        <p:spPr>
          <a:xfrm>
            <a:off x="340869" y="2282160"/>
            <a:ext cx="85418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4"/>
              </a:buBlip>
            </a:pPr>
            <a:r>
              <a:rPr lang="nl-BE" sz="3200" u="sng" dirty="0"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Het ambacht verder zetten </a:t>
            </a:r>
            <a:endParaRPr lang="nl-BE" sz="3200" u="sng" dirty="0">
              <a:solidFill>
                <a:schemeClr val="accent5">
                  <a:lumMod val="50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ym typeface="Wingdings" panose="05000000000000000000" pitchFamily="2" charset="2"/>
            </a:endParaRPr>
          </a:p>
          <a:p>
            <a:pPr marL="457200" indent="-457200">
              <a:buBlip>
                <a:blip r:embed="rId4"/>
              </a:buBlip>
            </a:pPr>
            <a:endParaRPr lang="nl-BE" sz="3200" u="sng" dirty="0">
              <a:solidFill>
                <a:schemeClr val="accent5">
                  <a:lumMod val="50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ym typeface="Wingdings" panose="05000000000000000000" pitchFamily="2" charset="2"/>
            </a:endParaRPr>
          </a:p>
          <a:p>
            <a:pPr marL="457200" indent="-457200">
              <a:buBlip>
                <a:blip r:embed="rId4"/>
              </a:buBlip>
            </a:pPr>
            <a:r>
              <a:rPr lang="nl-BE" sz="3200" u="sng" dirty="0"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sym typeface="Wingdings" panose="05000000000000000000" pitchFamily="2" charset="2"/>
              </a:rPr>
              <a:t>Het ambacht in de kijker zetten in ons museum</a:t>
            </a:r>
          </a:p>
          <a:p>
            <a:pPr marL="457200" indent="-457200">
              <a:buBlip>
                <a:blip r:embed="rId4"/>
              </a:buBlip>
            </a:pPr>
            <a:endParaRPr lang="nl-BE" sz="3200" u="sng" dirty="0">
              <a:solidFill>
                <a:schemeClr val="accent5">
                  <a:lumMod val="50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ym typeface="Wingdings" panose="05000000000000000000" pitchFamily="2" charset="2"/>
            </a:endParaRPr>
          </a:p>
          <a:p>
            <a:pPr marL="457200" indent="-457200">
              <a:buBlip>
                <a:blip r:embed="rId4"/>
              </a:buBlip>
            </a:pPr>
            <a:r>
              <a:rPr lang="nl-BE" sz="3200" u="sng" dirty="0"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Jaarlijkse deelname aan erfgoed dag</a:t>
            </a:r>
          </a:p>
          <a:p>
            <a:pPr marL="457200" indent="-457200">
              <a:buBlip>
                <a:blip r:embed="rId4"/>
              </a:buBlip>
            </a:pPr>
            <a:endParaRPr lang="nl-BE" sz="3200" u="sng" dirty="0">
              <a:solidFill>
                <a:schemeClr val="accent5">
                  <a:lumMod val="50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ym typeface="Wingdings" panose="05000000000000000000" pitchFamily="2" charset="2"/>
            </a:endParaRPr>
          </a:p>
          <a:p>
            <a:pPr marL="457200" indent="-457200">
              <a:buBlip>
                <a:blip r:embed="rId4"/>
              </a:buBlip>
            </a:pPr>
            <a:r>
              <a:rPr lang="nl-BE" sz="3200" u="sng" dirty="0"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sym typeface="Wingdings" panose="05000000000000000000" pitchFamily="2" charset="2"/>
              </a:rPr>
              <a:t>Jaarlijkse deelname aan dag van de ambachten</a:t>
            </a:r>
          </a:p>
          <a:p>
            <a:pPr marL="342900" indent="-342900">
              <a:buBlip>
                <a:blip r:embed="rId5"/>
              </a:buBlip>
            </a:pPr>
            <a:endParaRPr lang="nl-BE" sz="3200" u="sng" dirty="0">
              <a:solidFill>
                <a:schemeClr val="accent5">
                  <a:lumMod val="50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3222374-D3C3-486D-9A5A-B8536AED18A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475" y="4103966"/>
            <a:ext cx="2602463" cy="889175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8900F29-E90D-42BE-A33F-E45DCE56C946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3393" y="4548553"/>
            <a:ext cx="1671271" cy="1883388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D10176C8-B004-484B-91CA-AD8417C8453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2576" y="2855259"/>
            <a:ext cx="1967754" cy="1248707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4C1AFC54-2637-4238-B300-CD244508C59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6074388" y="1880801"/>
            <a:ext cx="3258680" cy="1312262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1494684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4A50F340-AB3D-487F-B611-BD2322BAF8D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707503"/>
            <a:ext cx="12192000" cy="267054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C1538510-AA5F-46F0-9472-5CB961DBCDCB}"/>
              </a:ext>
            </a:extLst>
          </p:cNvPr>
          <p:cNvSpPr txBox="1"/>
          <p:nvPr/>
        </p:nvSpPr>
        <p:spPr>
          <a:xfrm>
            <a:off x="6204861" y="725917"/>
            <a:ext cx="6064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BEURZEN VOOR HET DOORGEVEN VAN VAKMANSCHAP IN EEN MEESTER-LEERLING-TRAJECT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16195D9-8C8A-44A5-AAF9-7D48293E647A}"/>
              </a:ext>
            </a:extLst>
          </p:cNvPr>
          <p:cNvSpPr txBox="1"/>
          <p:nvPr/>
        </p:nvSpPr>
        <p:spPr>
          <a:xfrm>
            <a:off x="1" y="1039995"/>
            <a:ext cx="12192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BE" sz="2400" dirty="0">
                <a:solidFill>
                  <a:schemeClr val="accent5">
                    <a:lumMod val="50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a:rPr>
              <a:t>BEDANKT VOOR UW AANDACHT</a:t>
            </a:r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B3B8F3BA-9FA6-4ED8-A340-CD6D326F150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9696" y="39878"/>
            <a:ext cx="1648843" cy="64214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ekstvak 10">
            <a:extLst>
              <a:ext uri="{FF2B5EF4-FFF2-40B4-BE49-F238E27FC236}">
                <a16:creationId xmlns:a16="http://schemas.microsoft.com/office/drawing/2014/main" id="{DD213424-02C4-425C-A5FD-AEFB70573DD0}"/>
              </a:ext>
            </a:extLst>
          </p:cNvPr>
          <p:cNvSpPr txBox="1"/>
          <p:nvPr/>
        </p:nvSpPr>
        <p:spPr>
          <a:xfrm>
            <a:off x="0" y="4130004"/>
            <a:ext cx="12191999" cy="1129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BE" sz="24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Meer info over </a:t>
            </a:r>
            <a:r>
              <a:rPr lang="nl-BE" sz="240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onze activiteiten </a:t>
            </a:r>
            <a:r>
              <a:rPr lang="nl-BE" sz="24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op </a:t>
            </a:r>
            <a:r>
              <a:rPr lang="nl-BE" sz="2400" dirty="0">
                <a:solidFill>
                  <a:schemeClr val="accent5"/>
                </a:solidFill>
                <a:latin typeface="Arial Rounded MT Bold" panose="020F07040305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www.rijtuigmuseum.be</a:t>
            </a:r>
            <a:endParaRPr lang="nl-BE" sz="2400" dirty="0">
              <a:solidFill>
                <a:schemeClr val="accent5"/>
              </a:solidFill>
              <a:latin typeface="Arial Rounded MT Bold" panose="020F07040305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BE" sz="24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Of mailen kan naar </a:t>
            </a:r>
            <a:r>
              <a:rPr lang="nl-BE" sz="24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brechtjonckers@hotmail.com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0FC28489-220B-4E5B-9678-F60040D385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00" y="5358794"/>
            <a:ext cx="2057280" cy="1371520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F625BE34-8061-49D1-BC46-07274C4EF6F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6" y="5388056"/>
            <a:ext cx="2057279" cy="1371519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FC27FC03-91C6-4FB3-8216-5DA5B717329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28" y="5385718"/>
            <a:ext cx="1802547" cy="1351910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0A38F270-195D-4113-92E5-C249729EED2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179403" y="5389723"/>
            <a:ext cx="1802547" cy="1351910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43825039-0588-4C93-9A81-6BA0E851685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9255" y="5358794"/>
            <a:ext cx="1864789" cy="1398592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C9632A6-40E7-4938-81BA-A7DF5B60E29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2721" y="5385718"/>
            <a:ext cx="1950720" cy="1371518"/>
          </a:xfrm>
          <a:prstGeom prst="rect">
            <a:avLst/>
          </a:prstGeom>
          <a:ln>
            <a:noFill/>
          </a:ln>
          <a:effectLst>
            <a:softEdge rad="25400"/>
          </a:effectLst>
        </p:spPr>
      </p:pic>
      <p:sp>
        <p:nvSpPr>
          <p:cNvPr id="27" name="Tekstvak 26">
            <a:extLst>
              <a:ext uri="{FF2B5EF4-FFF2-40B4-BE49-F238E27FC236}">
                <a16:creationId xmlns:a16="http://schemas.microsoft.com/office/drawing/2014/main" id="{8CDF3E74-E364-4148-BDB8-10C494695AC4}"/>
              </a:ext>
            </a:extLst>
          </p:cNvPr>
          <p:cNvSpPr txBox="1"/>
          <p:nvPr/>
        </p:nvSpPr>
        <p:spPr>
          <a:xfrm>
            <a:off x="3476626" y="1754214"/>
            <a:ext cx="4962525" cy="1701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BE" sz="80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VRAGEN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A2A156AC-ED10-4D96-BBAD-89A5CBD0934C}"/>
              </a:ext>
            </a:extLst>
          </p:cNvPr>
          <p:cNvSpPr txBox="1"/>
          <p:nvPr/>
        </p:nvSpPr>
        <p:spPr>
          <a:xfrm rot="280277">
            <a:off x="9168854" y="1448992"/>
            <a:ext cx="2239771" cy="290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BE" sz="140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3AEBC853-9205-4F40-8FE2-5D0DDBD3CAED}"/>
              </a:ext>
            </a:extLst>
          </p:cNvPr>
          <p:cNvSpPr txBox="1"/>
          <p:nvPr/>
        </p:nvSpPr>
        <p:spPr>
          <a:xfrm rot="625701">
            <a:off x="8345106" y="1019999"/>
            <a:ext cx="1947802" cy="2506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BE" sz="12000" dirty="0">
                <a:solidFill>
                  <a:schemeClr val="accent5">
                    <a:lumMod val="75000"/>
                  </a:schemeClr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1C408D6A-DEB4-4D9A-9455-AC05D4B17732}"/>
              </a:ext>
            </a:extLst>
          </p:cNvPr>
          <p:cNvSpPr txBox="1"/>
          <p:nvPr/>
        </p:nvSpPr>
        <p:spPr>
          <a:xfrm rot="280277">
            <a:off x="1650665" y="1363487"/>
            <a:ext cx="2239771" cy="290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BE" sz="14000" dirty="0">
                <a:solidFill>
                  <a:schemeClr val="accent5"/>
                </a:solidFill>
                <a:latin typeface="Arial Rounded MT Bold" panose="020F0704030504030204" pitchFamily="34" charset="0"/>
              </a:rPr>
              <a:t>?</a:t>
            </a:r>
          </a:p>
        </p:txBody>
      </p:sp>
      <p:sp>
        <p:nvSpPr>
          <p:cNvPr id="31" name="Tekstvak 30">
            <a:extLst>
              <a:ext uri="{FF2B5EF4-FFF2-40B4-BE49-F238E27FC236}">
                <a16:creationId xmlns:a16="http://schemas.microsoft.com/office/drawing/2014/main" id="{A9B5D32E-F4C2-44AA-A430-CAEFCB845640}"/>
              </a:ext>
            </a:extLst>
          </p:cNvPr>
          <p:cNvSpPr txBox="1"/>
          <p:nvPr/>
        </p:nvSpPr>
        <p:spPr>
          <a:xfrm rot="625701">
            <a:off x="826918" y="330963"/>
            <a:ext cx="1947802" cy="3713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BE" sz="18000" dirty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31304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190</Words>
  <Application>Microsoft Office PowerPoint</Application>
  <PresentationFormat>Breedbeeld</PresentationFormat>
  <Paragraphs>47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Arial Rounded MT Bold</vt:lpstr>
      <vt:lpstr>Calibri</vt:lpstr>
      <vt:lpstr>Calibri Light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Brecht Jonckers</dc:creator>
  <cp:lastModifiedBy>Hanne Jakubiak</cp:lastModifiedBy>
  <cp:revision>36</cp:revision>
  <cp:lastPrinted>2021-06-21T10:40:55Z</cp:lastPrinted>
  <dcterms:created xsi:type="dcterms:W3CDTF">2021-06-19T08:31:40Z</dcterms:created>
  <dcterms:modified xsi:type="dcterms:W3CDTF">2021-06-25T14:30:03Z</dcterms:modified>
</cp:coreProperties>
</file>