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 id="2147483660" r:id="rId6"/>
    <p:sldMasterId id="2147483686" r:id="rId7"/>
  </p:sldMasterIdLst>
  <p:notesMasterIdLst>
    <p:notesMasterId r:id="rId45"/>
  </p:notesMasterIdLst>
  <p:sldIdLst>
    <p:sldId id="359" r:id="rId8"/>
    <p:sldId id="364" r:id="rId9"/>
    <p:sldId id="366" r:id="rId10"/>
    <p:sldId id="350" r:id="rId11"/>
    <p:sldId id="352" r:id="rId12"/>
    <p:sldId id="353" r:id="rId13"/>
    <p:sldId id="365" r:id="rId14"/>
    <p:sldId id="344" r:id="rId15"/>
    <p:sldId id="354" r:id="rId16"/>
    <p:sldId id="355" r:id="rId17"/>
    <p:sldId id="35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48" r:id="rId37"/>
    <p:sldId id="395" r:id="rId38"/>
    <p:sldId id="431" r:id="rId39"/>
    <p:sldId id="432" r:id="rId40"/>
    <p:sldId id="433" r:id="rId41"/>
    <p:sldId id="434" r:id="rId42"/>
    <p:sldId id="429" r:id="rId43"/>
    <p:sldId id="400" r:id="rId44"/>
  </p:sldIdLst>
  <p:sldSz cx="9144000" cy="6858000" type="screen4x3"/>
  <p:notesSz cx="6858000" cy="9144000"/>
  <p:embeddedFontLst>
    <p:embeddedFont>
      <p:font typeface="Calibri" panose="020F0502020204030204" pitchFamily="34" charset="0"/>
      <p:regular r:id="rId46"/>
      <p:bold r:id="rId47"/>
      <p:italic r:id="rId48"/>
      <p:boldItalic r:id="rId49"/>
    </p:embeddedFont>
    <p:embeddedFont>
      <p:font typeface="FlandersArtSans-Bold" panose="020B0604020202020204" charset="0"/>
      <p:bold r:id="rId50"/>
    </p:embeddedFont>
    <p:embeddedFont>
      <p:font typeface="FlandersArtSans-Medium" panose="020B0604020202020204" charset="0"/>
      <p:regular r:id="rId51"/>
    </p:embeddedFont>
    <p:embeddedFont>
      <p:font typeface="FlandersArtSans-Regular" panose="020B0604020202020204" charset="0"/>
      <p:regular r:id="rId52"/>
    </p:embeddedFont>
    <p:embeddedFont>
      <p:font typeface="FlandersArtSerif-Regular" panose="020B0604020202020204" charset="0"/>
      <p:regular r:id="rId53"/>
    </p:embeddedFont>
    <p:embeddedFont>
      <p:font typeface="Georgia" panose="02040502050405020303" pitchFamily="18" charset="0"/>
      <p:regular r:id="rId54"/>
      <p:bold r:id="rId55"/>
      <p:italic r:id="rId56"/>
      <p:boldItalic r:id="rId57"/>
    </p:embeddedFont>
    <p:embeddedFont>
      <p:font typeface="Helvetica" panose="020B0604020202020204" pitchFamily="34" charset="0"/>
      <p:regular r:id="rId58"/>
      <p:bold r:id="rId59"/>
      <p:italic r:id="rId60"/>
      <p:boldItalic r:id="rId61"/>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78EB5040-ADA3-47D8-97F0-9E7A66907499}">
          <p14:sldIdLst>
            <p14:sldId id="359"/>
            <p14:sldId id="364"/>
            <p14:sldId id="366"/>
            <p14:sldId id="350"/>
            <p14:sldId id="352"/>
            <p14:sldId id="353"/>
            <p14:sldId id="365"/>
            <p14:sldId id="344"/>
            <p14:sldId id="354"/>
            <p14:sldId id="355"/>
            <p14:sldId id="35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48"/>
            <p14:sldId id="395"/>
            <p14:sldId id="431"/>
            <p14:sldId id="432"/>
            <p14:sldId id="433"/>
            <p14:sldId id="434"/>
            <p14:sldId id="429"/>
            <p14:sldId id="40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172">
          <p15:clr>
            <a:srgbClr val="A4A3A4"/>
          </p15:clr>
        </p15:guide>
        <p15:guide id="4" pos="570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er Inge" initials="WI" lastIdx="4" clrIdx="0">
    <p:extLst>
      <p:ext uri="{19B8F6BF-5375-455C-9EA6-DF929625EA0E}">
        <p15:presenceInfo xmlns:p15="http://schemas.microsoft.com/office/powerpoint/2012/main" userId="S::inge.waer@vlaanderen.be::d1274c8e-e331-470c-8a78-09ab2c9852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26DA5"/>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2160"/>
        <p:guide pos="2880"/>
        <p:guide orient="horz" pos="2172"/>
        <p:guide pos="57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67"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yllaert Sophie CJM" userId="a9212df2-c4a6-4427-9bf3-df080c1552b0" providerId="ADAL" clId="{0B755263-035E-4BB3-AEFE-6D1D6672832E}"/>
    <pc:docChg chg="delSld modSld modSection">
      <pc:chgData name="Muyllaert Sophie CJM" userId="a9212df2-c4a6-4427-9bf3-df080c1552b0" providerId="ADAL" clId="{0B755263-035E-4BB3-AEFE-6D1D6672832E}" dt="2021-06-28T15:11:10.329" v="7" actId="20577"/>
      <pc:docMkLst>
        <pc:docMk/>
      </pc:docMkLst>
      <pc:sldChg chg="del">
        <pc:chgData name="Muyllaert Sophie CJM" userId="a9212df2-c4a6-4427-9bf3-df080c1552b0" providerId="ADAL" clId="{0B755263-035E-4BB3-AEFE-6D1D6672832E}" dt="2021-06-28T15:10:20.502" v="2" actId="47"/>
        <pc:sldMkLst>
          <pc:docMk/>
          <pc:sldMk cId="0" sldId="292"/>
        </pc:sldMkLst>
      </pc:sldChg>
      <pc:sldChg chg="del">
        <pc:chgData name="Muyllaert Sophie CJM" userId="a9212df2-c4a6-4427-9bf3-df080c1552b0" providerId="ADAL" clId="{0B755263-035E-4BB3-AEFE-6D1D6672832E}" dt="2021-06-28T15:10:17.146" v="1" actId="47"/>
        <pc:sldMkLst>
          <pc:docMk/>
          <pc:sldMk cId="0" sldId="302"/>
        </pc:sldMkLst>
      </pc:sldChg>
      <pc:sldChg chg="modSp mod">
        <pc:chgData name="Muyllaert Sophie CJM" userId="a9212df2-c4a6-4427-9bf3-df080c1552b0" providerId="ADAL" clId="{0B755263-035E-4BB3-AEFE-6D1D6672832E}" dt="2021-06-28T15:11:10.329" v="7" actId="20577"/>
        <pc:sldMkLst>
          <pc:docMk/>
          <pc:sldMk cId="1902796966" sldId="364"/>
        </pc:sldMkLst>
        <pc:spChg chg="mod">
          <ac:chgData name="Muyllaert Sophie CJM" userId="a9212df2-c4a6-4427-9bf3-df080c1552b0" providerId="ADAL" clId="{0B755263-035E-4BB3-AEFE-6D1D6672832E}" dt="2021-06-28T15:11:10.329" v="7" actId="20577"/>
          <ac:spMkLst>
            <pc:docMk/>
            <pc:sldMk cId="1902796966" sldId="364"/>
            <ac:spMk id="3" creationId="{553BA331-5743-4B8A-81BF-A3D464720377}"/>
          </ac:spMkLst>
        </pc:spChg>
      </pc:sldChg>
      <pc:sldChg chg="del">
        <pc:chgData name="Muyllaert Sophie CJM" userId="a9212df2-c4a6-4427-9bf3-df080c1552b0" providerId="ADAL" clId="{0B755263-035E-4BB3-AEFE-6D1D6672832E}" dt="2021-06-28T15:10:15.071" v="0" actId="47"/>
        <pc:sldMkLst>
          <pc:docMk/>
          <pc:sldMk cId="1053501792" sldId="392"/>
        </pc:sldMkLst>
      </pc:sldChg>
      <pc:sldChg chg="del">
        <pc:chgData name="Muyllaert Sophie CJM" userId="a9212df2-c4a6-4427-9bf3-df080c1552b0" providerId="ADAL" clId="{0B755263-035E-4BB3-AEFE-6D1D6672832E}" dt="2021-06-28T15:10:40.245" v="3" actId="47"/>
        <pc:sldMkLst>
          <pc:docMk/>
          <pc:sldMk cId="3960780894" sldId="430"/>
        </pc:sldMkLst>
      </pc:sldChg>
      <pc:sldMasterChg chg="delSldLayout">
        <pc:chgData name="Muyllaert Sophie CJM" userId="a9212df2-c4a6-4427-9bf3-df080c1552b0" providerId="ADAL" clId="{0B755263-035E-4BB3-AEFE-6D1D6672832E}" dt="2021-06-28T15:10:20.502" v="2" actId="47"/>
        <pc:sldMasterMkLst>
          <pc:docMk/>
          <pc:sldMasterMk cId="541548204" sldId="2147483660"/>
        </pc:sldMasterMkLst>
        <pc:sldLayoutChg chg="del">
          <pc:chgData name="Muyllaert Sophie CJM" userId="a9212df2-c4a6-4427-9bf3-df080c1552b0" providerId="ADAL" clId="{0B755263-035E-4BB3-AEFE-6D1D6672832E}" dt="2021-06-28T15:10:20.502" v="2" actId="47"/>
          <pc:sldLayoutMkLst>
            <pc:docMk/>
            <pc:sldMasterMk cId="541548204" sldId="2147483660"/>
            <pc:sldLayoutMk cId="2806111398" sldId="2147483679"/>
          </pc:sldLayoutMkLst>
        </pc:sldLayoutChg>
        <pc:sldLayoutChg chg="del">
          <pc:chgData name="Muyllaert Sophie CJM" userId="a9212df2-c4a6-4427-9bf3-df080c1552b0" providerId="ADAL" clId="{0B755263-035E-4BB3-AEFE-6D1D6672832E}" dt="2021-06-28T15:10:17.146" v="1" actId="47"/>
          <pc:sldLayoutMkLst>
            <pc:docMk/>
            <pc:sldMasterMk cId="541548204" sldId="2147483660"/>
            <pc:sldLayoutMk cId="1057298994"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28/06/2021</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Presentatie Sophie: slide 4 tot 34</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a:t>
            </a:fld>
            <a:endParaRPr lang="nl-BE"/>
          </a:p>
        </p:txBody>
      </p:sp>
    </p:spTree>
    <p:extLst>
      <p:ext uri="{BB962C8B-B14F-4D97-AF65-F5344CB8AC3E}">
        <p14:creationId xmlns:p14="http://schemas.microsoft.com/office/powerpoint/2010/main" val="99221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Start ten vroegste 1 januari en ten laatste op 1 juli van het jaar dat volgt op de indiening</a:t>
            </a:r>
          </a:p>
          <a:p>
            <a:r>
              <a:rPr lang="nl-NL"/>
              <a:t>raadzaam om goed na te denken over de looptijd, in functie van de inhoud van het traject (vraag 14 van het </a:t>
            </a:r>
            <a:r>
              <a:rPr lang="nl-NL" err="1"/>
              <a:t>aanvraag-formulier</a:t>
            </a:r>
            <a:r>
              <a:rPr lang="nl-NL"/>
              <a:t>: motivatie van de looptijd) </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52795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Via het contactformulier op onze website kan je ons alle vragen stellen waar jij of jouw organisatie mee zit. Onze consulenten nemen in de eerste plaats telefonisch contact met je op, op een moment dat je zelf kiest. Zo ben je snel geholpen. </a:t>
            </a:r>
            <a:r>
              <a:rPr lang="nl-BE" sz="1200" b="0" i="0" kern="1200">
                <a:solidFill>
                  <a:schemeClr val="tx1"/>
                </a:solidFill>
                <a:effectLst/>
                <a:latin typeface="+mn-lt"/>
                <a:ea typeface="+mn-ea"/>
                <a:cs typeface="+mn-cs"/>
              </a:rPr>
              <a:t>Is er na het telefoongesprek nog nood om een bepaalde kwestie uit te diepen of samen documenten door te nemen? Dan kunnen we een afspraak maken voor een uitgebreider gesprek via videocall.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23328-937B-A14C-99F4-A8878A28FE5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674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7476" y="288238"/>
            <a:ext cx="1916859" cy="813600"/>
          </a:xfrm>
          <a:prstGeom prst="rect">
            <a:avLst/>
          </a:prstGeom>
        </p:spPr>
      </p:pic>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5400" b="0" i="0">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3" name="Ondertitel 2"/>
          <p:cNvSpPr>
            <a:spLocks noGrp="1"/>
          </p:cNvSpPr>
          <p:nvPr>
            <p:ph type="subTitle" idx="1"/>
          </p:nvPr>
        </p:nvSpPr>
        <p:spPr>
          <a:xfrm>
            <a:off x="1296000" y="4140000"/>
            <a:ext cx="7416000" cy="1655762"/>
          </a:xfrm>
        </p:spPr>
        <p:txBody>
          <a:bodyPr bIns="0">
            <a:noAutofit/>
          </a:bodyPr>
          <a:lstStyle>
            <a:lvl1pPr marL="0" indent="0" algn="l">
              <a:lnSpc>
                <a:spcPts val="1760"/>
              </a:lnSpc>
              <a:buNone/>
              <a:defRPr sz="158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9"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tx1"/>
                </a:solidFill>
                <a:latin typeface="FlandersArtSans-Regular" panose="00000500000000000000" pitchFamily="2" charset="0"/>
              </a:defRPr>
            </a:lvl1pPr>
          </a:lstStyle>
          <a:p>
            <a:pPr lvl="0"/>
            <a:r>
              <a:rPr lang="nl-NL"/>
              <a:t>KLIK OM DE MODELSTIJLEN TE BEWERKEN</a:t>
            </a:r>
          </a:p>
        </p:txBody>
      </p:sp>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288000" y="288000"/>
            <a:ext cx="8553506" cy="6265475"/>
            <a:chOff x="288000" y="288000"/>
            <a:chExt cx="8553506" cy="6265475"/>
          </a:xfrm>
          <a:solidFill>
            <a:schemeClr val="accent1"/>
          </a:solidFill>
        </p:grpSpPr>
        <p:sp>
          <p:nvSpPr>
            <p:cNvPr id="10" name="Rechthoek 9"/>
            <p:cNvSpPr>
              <a:spLocks/>
            </p:cNvSpPr>
            <p:nvPr userDrawn="1"/>
          </p:nvSpPr>
          <p:spPr>
            <a:xfrm>
              <a:off x="288000" y="288000"/>
              <a:ext cx="6767999" cy="6265475"/>
            </a:xfrm>
            <a:prstGeom prst="rect">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10"/>
            <p:cNvSpPr/>
            <p:nvPr userDrawn="1"/>
          </p:nvSpPr>
          <p:spPr>
            <a:xfrm>
              <a:off x="7056000" y="288000"/>
              <a:ext cx="1785506" cy="6264000"/>
            </a:xfrm>
            <a:prstGeom prst="rtTriangle">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2304000" y="2520000"/>
            <a:ext cx="5342082" cy="1579711"/>
          </a:xfrm>
        </p:spPr>
        <p:txBody>
          <a:bodyPr anchor="b" anchorCtr="0">
            <a:noAutofit/>
          </a:bodyPr>
          <a:lstStyle>
            <a:lvl1pPr algn="l">
              <a:lnSpc>
                <a:spcPts val="5400"/>
              </a:lnSpc>
              <a:defRPr sz="54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2304000" y="4174702"/>
            <a:ext cx="5354606" cy="1053708"/>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13"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latin typeface="FlandersArtSans-Regular" panose="00000500000000000000" pitchFamily="2" charset="0"/>
              </a:defRPr>
            </a:lvl1pPr>
            <a:lvl5pPr>
              <a:defRPr>
                <a:latin typeface="FlandersArtSans-Regular" panose="00000500000000000000" pitchFamily="2" charset="0"/>
              </a:defRPr>
            </a:lvl5pPr>
          </a:lstStyle>
          <a:p>
            <a:pPr lvl="0"/>
            <a:r>
              <a:rPr lang="nl-NL"/>
              <a:t>KLIK OM DE MODELSTIJLEN TE BEWERKEN</a:t>
            </a:r>
          </a:p>
          <a:p>
            <a:pPr lvl="4"/>
            <a:endParaRPr lang="nl-BE"/>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496" y="576000"/>
            <a:ext cx="1696335" cy="720000"/>
          </a:xfrm>
          <a:prstGeom prst="rect">
            <a:avLst/>
          </a:prstGeom>
        </p:spPr>
      </p:pic>
    </p:spTree>
    <p:extLst>
      <p:ext uri="{BB962C8B-B14F-4D97-AF65-F5344CB8AC3E}">
        <p14:creationId xmlns:p14="http://schemas.microsoft.com/office/powerpoint/2010/main" val="40187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1476000" y="288000"/>
            <a:ext cx="7379999" cy="6265475"/>
            <a:chOff x="1476000" y="288000"/>
            <a:chExt cx="7379999" cy="6265475"/>
          </a:xfrm>
          <a:solidFill>
            <a:schemeClr val="accent1"/>
          </a:solidFill>
        </p:grpSpPr>
        <p:sp>
          <p:nvSpPr>
            <p:cNvPr id="8" name="Rechthoek 7"/>
            <p:cNvSpPr>
              <a:spLocks/>
            </p:cNvSpPr>
            <p:nvPr userDrawn="1"/>
          </p:nvSpPr>
          <p:spPr>
            <a:xfrm>
              <a:off x="3277896" y="288000"/>
              <a:ext cx="5578103" cy="6265475"/>
            </a:xfrm>
            <a:prstGeom prst="rect">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H="1">
              <a:off x="1476000" y="288000"/>
              <a:ext cx="1800000" cy="6264000"/>
            </a:xfrm>
            <a:prstGeom prst="rtTriangle">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3996052" y="2104574"/>
            <a:ext cx="3816000" cy="2484000"/>
          </a:xfrm>
        </p:spPr>
        <p:txBody>
          <a:bodyPr anchor="t" anchorCtr="0">
            <a:noAutofit/>
          </a:bodyPr>
          <a:lstStyle>
            <a:lvl1pPr algn="l">
              <a:lnSpc>
                <a:spcPts val="5400"/>
              </a:lnSpc>
              <a:defRPr sz="5400"/>
            </a:lvl1pPr>
          </a:lstStyle>
          <a:p>
            <a:r>
              <a:rPr lang="nl-NL"/>
              <a:t>Klik om de stijl te bewerken</a:t>
            </a:r>
            <a:endParaRPr lang="nl-BE"/>
          </a:p>
        </p:txBody>
      </p:sp>
      <p:sp>
        <p:nvSpPr>
          <p:cNvPr id="3" name="Ondertitel 2"/>
          <p:cNvSpPr>
            <a:spLocks noGrp="1"/>
          </p:cNvSpPr>
          <p:nvPr>
            <p:ph type="subTitle" idx="1"/>
          </p:nvPr>
        </p:nvSpPr>
        <p:spPr>
          <a:xfrm>
            <a:off x="4000832" y="4631622"/>
            <a:ext cx="3816000" cy="1224000"/>
          </a:xfrm>
          <a:prstGeom prst="rect">
            <a:avLst/>
          </a:prstGeom>
        </p:spPr>
        <p:txBody>
          <a:bodyPr bIns="0">
            <a:noAutofit/>
          </a:bodyPr>
          <a:lstStyle>
            <a:lvl1pPr marL="0" indent="0" algn="l">
              <a:lnSpc>
                <a:spcPts val="1760"/>
              </a:lnSpc>
              <a:spcBef>
                <a:spcPts val="0"/>
              </a:spcBef>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645" y="288211"/>
            <a:ext cx="1695341" cy="719578"/>
          </a:xfrm>
          <a:prstGeom prst="rect">
            <a:avLst/>
          </a:prstGeom>
        </p:spPr>
      </p:pic>
      <p:sp>
        <p:nvSpPr>
          <p:cNvPr id="12" name="Tijdelijke aanduiding voor tekst 2"/>
          <p:cNvSpPr>
            <a:spLocks noGrp="1"/>
          </p:cNvSpPr>
          <p:nvPr>
            <p:ph idx="12" hasCustomPrompt="1"/>
          </p:nvPr>
        </p:nvSpPr>
        <p:spPr>
          <a:xfrm>
            <a:off x="3636022" y="6044105"/>
            <a:ext cx="4773240" cy="352800"/>
          </a:xfrm>
          <a:prstGeom prst="rect">
            <a:avLst/>
          </a:prstGeom>
        </p:spPr>
        <p:txBody>
          <a:bodyPr vert="horz" lIns="0" tIns="0" rIns="0" bIns="0" rtlCol="0" anchor="t" anchorCtr="0">
            <a:noAutofit/>
          </a:bodyPr>
          <a:lstStyle>
            <a:lvl1pPr marL="0" indent="0" algn="r">
              <a:buFontTx/>
              <a:buNone/>
              <a:defRPr sz="1700">
                <a:latin typeface="FlandersArtSans-Regular" panose="00000500000000000000" pitchFamily="2" charset="0"/>
              </a:defRPr>
            </a:lvl1pPr>
            <a:lvl5pPr algn="r">
              <a:defRPr>
                <a:latin typeface="FlandersArtSans-Regular" panose="00000500000000000000" pitchFamily="2" charset="0"/>
              </a:defRPr>
            </a:lvl5pPr>
          </a:lstStyle>
          <a:p>
            <a:pPr lvl="0"/>
            <a:r>
              <a:rPr lang="nl-NL"/>
              <a:t>KLIK OM DE MODELSTIJLEN TE BEWERKEN</a:t>
            </a:r>
          </a:p>
          <a:p>
            <a:pPr lvl="4"/>
            <a:endParaRPr lang="nl-BE"/>
          </a:p>
        </p:txBody>
      </p:sp>
    </p:spTree>
    <p:extLst>
      <p:ext uri="{BB962C8B-B14F-4D97-AF65-F5344CB8AC3E}">
        <p14:creationId xmlns:p14="http://schemas.microsoft.com/office/powerpoint/2010/main" val="338421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4"/>
          </p:nvPr>
        </p:nvSpPr>
        <p:spPr>
          <a:xfrm>
            <a:off x="0" y="-1"/>
            <a:ext cx="9144000" cy="6858001"/>
          </a:xfrm>
        </p:spPr>
        <p:txBody>
          <a:bodyPr anchor="ctr"/>
          <a:lstStyle>
            <a:lvl1pPr marL="0" indent="0" algn="r">
              <a:buNone/>
              <a:defRPr>
                <a:solidFill>
                  <a:srgbClr val="FF0000"/>
                </a:solidFill>
              </a:defRPr>
            </a:lvl1pPr>
          </a:lstStyle>
          <a:p>
            <a:endParaRPr lang="nl-BE"/>
          </a:p>
        </p:txBody>
      </p:sp>
      <p:grpSp>
        <p:nvGrpSpPr>
          <p:cNvPr id="11" name="Groep 10"/>
          <p:cNvGrpSpPr/>
          <p:nvPr userDrawn="1"/>
        </p:nvGrpSpPr>
        <p:grpSpPr>
          <a:xfrm>
            <a:off x="-1" y="0"/>
            <a:ext cx="6228000" cy="6858000"/>
            <a:chOff x="288001" y="288000"/>
            <a:chExt cx="6033505" cy="6265475"/>
          </a:xfrm>
          <a:solidFill>
            <a:schemeClr val="accent1"/>
          </a:solidFill>
        </p:grpSpPr>
        <p:sp>
          <p:nvSpPr>
            <p:cNvPr id="9" name="Rechthoek 8"/>
            <p:cNvSpPr>
              <a:spLocks/>
            </p:cNvSpPr>
            <p:nvPr userDrawn="1"/>
          </p:nvSpPr>
          <p:spPr>
            <a:xfrm flipV="1">
              <a:off x="288001" y="288000"/>
              <a:ext cx="4248000" cy="6265475"/>
            </a:xfrm>
            <a:prstGeom prst="rect">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7" name="Tijdelijke aanduiding voor dianummer 6"/>
          <p:cNvSpPr>
            <a:spLocks noGrp="1"/>
          </p:cNvSpPr>
          <p:nvPr>
            <p:ph type="sldNum" sz="quarter" idx="12"/>
          </p:nvPr>
        </p:nvSpPr>
        <p:spPr>
          <a:xfrm>
            <a:off x="6876014" y="6328278"/>
            <a:ext cx="2141621" cy="365125"/>
          </a:xfrm>
          <a:prstGeom prst="rect">
            <a:avLst/>
          </a:prstGeo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sp>
        <p:nvSpPr>
          <p:cNvPr id="8" name="Titel 1"/>
          <p:cNvSpPr>
            <a:spLocks noGrp="1"/>
          </p:cNvSpPr>
          <p:nvPr>
            <p:ph type="ctrTitle"/>
          </p:nvPr>
        </p:nvSpPr>
        <p:spPr>
          <a:xfrm>
            <a:off x="1332000" y="756846"/>
            <a:ext cx="3456131" cy="1800000"/>
          </a:xfrm>
        </p:spPr>
        <p:txBody>
          <a:bodyPr anchor="b" anchorCtr="0">
            <a:noAutofit/>
          </a:bodyPr>
          <a:lstStyle>
            <a:lvl1pPr algn="l">
              <a:lnSpc>
                <a:spcPts val="3800"/>
              </a:lnSpc>
              <a:defRPr sz="37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5" name="Tijdelijke aanduiding voor inhoud 4"/>
          <p:cNvSpPr>
            <a:spLocks noGrp="1"/>
          </p:cNvSpPr>
          <p:nvPr>
            <p:ph sz="quarter" idx="13"/>
          </p:nvPr>
        </p:nvSpPr>
        <p:spPr>
          <a:xfrm>
            <a:off x="1332000" y="2987448"/>
            <a:ext cx="3112678" cy="2770098"/>
          </a:xfrm>
        </p:spPr>
        <p:txBody>
          <a:bodyPr/>
          <a:lstStyle>
            <a:lvl1pPr marL="0" indent="0">
              <a:lnSpc>
                <a:spcPts val="2500"/>
              </a:lnSpc>
              <a:spcBef>
                <a:spcPts val="0"/>
              </a:spcBef>
              <a:buFontTx/>
              <a:buNone/>
              <a:defRPr sz="2100">
                <a:latin typeface="FlandersArtSans-Regular" panose="00000500000000000000" pitchFamily="2" charset="0"/>
              </a:defRPr>
            </a:lvl1pPr>
            <a:lvl2pPr>
              <a:defRPr sz="1800"/>
            </a:lvl2pPr>
            <a:lvl3pPr>
              <a:defRPr sz="1800"/>
            </a:lvl3pPr>
            <a:lvl4pPr>
              <a:defRPr sz="1800"/>
            </a:lvl4pPr>
            <a:lvl5pPr>
              <a:defRPr sz="18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21018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B941F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81694"/>
            <a:ext cx="7772400" cy="1866047"/>
          </a:xfrm>
        </p:spPr>
        <p:txBody>
          <a:bodyPr>
            <a:normAutofit/>
          </a:bodyPr>
          <a:lstStyle>
            <a:lvl1pPr algn="ctr">
              <a:defRPr sz="3600">
                <a:solidFill>
                  <a:schemeClr val="bg1"/>
                </a:solidFill>
              </a:defRPr>
            </a:lvl1pPr>
          </a:lstStyle>
          <a:p>
            <a:r>
              <a:rPr lang="nl-B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fld id="{341F2A47-E51C-2B45-AC0F-3CE12949E05E}" type="datetimeFigureOut">
              <a:rPr lang="nl-NL" smtClean="0"/>
              <a:pPr/>
              <a:t>28-6-2021</a:t>
            </a:fld>
            <a:endParaRPr lang="nl-NL"/>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nl-NL"/>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1B0FC511-A3D5-A248-A440-9B646E12FF48}" type="slidenum">
              <a:rPr lang="nl-NL" smtClean="0"/>
              <a:pPr/>
              <a:t>‹nr.›</a:t>
            </a:fld>
            <a:endParaRPr lang="nl-NL"/>
          </a:p>
        </p:txBody>
      </p:sp>
      <p:cxnSp>
        <p:nvCxnSpPr>
          <p:cNvPr id="16" name="Straight Connector 15"/>
          <p:cNvCxnSpPr/>
          <p:nvPr/>
        </p:nvCxnSpPr>
        <p:spPr>
          <a:xfrm>
            <a:off x="457200" y="6217080"/>
            <a:ext cx="8229600" cy="0"/>
          </a:xfrm>
          <a:prstGeom prst="line">
            <a:avLst/>
          </a:prstGeom>
          <a:ln w="6350" cmpd="sng">
            <a:solidFill>
              <a:schemeClr val="bg1"/>
            </a:solidFill>
          </a:ln>
          <a:effectLst/>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userDrawn="1"/>
        </p:nvPicPr>
        <p:blipFill>
          <a:blip r:embed="rId2"/>
          <a:stretch>
            <a:fillRect/>
          </a:stretch>
        </p:blipFill>
        <p:spPr>
          <a:xfrm>
            <a:off x="685800" y="495300"/>
            <a:ext cx="3136900" cy="736600"/>
          </a:xfrm>
          <a:prstGeom prst="rect">
            <a:avLst/>
          </a:prstGeom>
        </p:spPr>
      </p:pic>
    </p:spTree>
    <p:extLst>
      <p:ext uri="{BB962C8B-B14F-4D97-AF65-F5344CB8AC3E}">
        <p14:creationId xmlns:p14="http://schemas.microsoft.com/office/powerpoint/2010/main" val="86568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p:tgtEl>
                                          <p:spTgt spid="16"/>
                                        </p:tgtEl>
                                        <p:attrNameLst>
                                          <p:attrName>ppt_x</p:attrName>
                                        </p:attrNameLst>
                                      </p:cBhvr>
                                      <p:tavLst>
                                        <p:tav tm="0">
                                          <p:val>
                                            <p:strVal val="#ppt_x-#ppt_w*1.125000"/>
                                          </p:val>
                                        </p:tav>
                                        <p:tav tm="100000">
                                          <p:val>
                                            <p:strVal val="#ppt_x"/>
                                          </p:val>
                                        </p:tav>
                                      </p:tavLst>
                                    </p:anim>
                                    <p:animEffect transition="in" filter="wipe(right)">
                                      <p:cBhvr>
                                        <p:cTn id="8"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400"/>
            </a:lvl1p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B0FC511-A3D5-A248-A440-9B646E12FF48}" type="slidenum">
              <a:rPr lang="nl-NL" smtClean="0"/>
              <a:t>‹nr.›</a:t>
            </a:fld>
            <a:endParaRPr lang="nl-NL"/>
          </a:p>
        </p:txBody>
      </p:sp>
      <p:sp>
        <p:nvSpPr>
          <p:cNvPr id="7" name="Date Placeholder 3"/>
          <p:cNvSpPr>
            <a:spLocks noGrp="1"/>
          </p:cNvSpPr>
          <p:nvPr>
            <p:ph type="dt" sz="half" idx="10"/>
          </p:nvPr>
        </p:nvSpPr>
        <p:spPr>
          <a:xfrm>
            <a:off x="457200" y="6356352"/>
            <a:ext cx="2133600" cy="365125"/>
          </a:xfrm>
        </p:spPr>
        <p:txBody>
          <a:bodyPr/>
          <a:lstStyle/>
          <a:p>
            <a:fld id="{341F2A47-E51C-2B45-AC0F-3CE12949E05E}" type="datetimeFigureOut">
              <a:rPr lang="nl-NL" smtClean="0"/>
              <a:t>28-6-2021</a:t>
            </a:fld>
            <a:endParaRPr lang="nl-NL"/>
          </a:p>
        </p:txBody>
      </p:sp>
    </p:spTree>
    <p:extLst>
      <p:ext uri="{BB962C8B-B14F-4D97-AF65-F5344CB8AC3E}">
        <p14:creationId xmlns:p14="http://schemas.microsoft.com/office/powerpoint/2010/main" val="2127760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rmAutofit/>
          </a:bodyPr>
          <a:lstStyle>
            <a:lvl1pPr algn="ctr">
              <a:defRPr sz="2400" b="0" cap="all"/>
            </a:lvl1pPr>
          </a:lstStyle>
          <a:p>
            <a:r>
              <a:rPr lang="nl-NL"/>
              <a:t>Klik om stijl te bewerken</a:t>
            </a:r>
            <a:endParaRPr lang="en-US"/>
          </a:p>
        </p:txBody>
      </p:sp>
      <p:sp>
        <p:nvSpPr>
          <p:cNvPr id="3" name="Text Placeholder 2"/>
          <p:cNvSpPr>
            <a:spLocks noGrp="1"/>
          </p:cNvSpPr>
          <p:nvPr>
            <p:ph type="body" idx="1"/>
          </p:nvPr>
        </p:nvSpPr>
        <p:spPr>
          <a:xfrm>
            <a:off x="722313" y="2906713"/>
            <a:ext cx="7772400" cy="1500187"/>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Tekststijl van het model bewerken
Tweede niveau
Derde niveau
Vierde niveau
Vijfde niveau</a:t>
            </a:r>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B0FC511-A3D5-A248-A440-9B646E12FF48}" type="slidenum">
              <a:rPr lang="nl-NL" smtClean="0"/>
              <a:t>‹nr.›</a:t>
            </a:fld>
            <a:endParaRPr lang="nl-NL"/>
          </a:p>
        </p:txBody>
      </p:sp>
      <p:sp>
        <p:nvSpPr>
          <p:cNvPr id="7" name="Date Placeholder 3"/>
          <p:cNvSpPr>
            <a:spLocks noGrp="1"/>
          </p:cNvSpPr>
          <p:nvPr>
            <p:ph type="dt" sz="half" idx="10"/>
          </p:nvPr>
        </p:nvSpPr>
        <p:spPr>
          <a:xfrm>
            <a:off x="457200" y="6356352"/>
            <a:ext cx="2133600" cy="365125"/>
          </a:xfrm>
        </p:spPr>
        <p:txBody>
          <a:bodyPr/>
          <a:lstStyle/>
          <a:p>
            <a:fld id="{341F2A47-E51C-2B45-AC0F-3CE12949E05E}" type="datetimeFigureOut">
              <a:rPr lang="nl-NL" smtClean="0"/>
              <a:t>28-6-2021</a:t>
            </a:fld>
            <a:endParaRPr lang="nl-NL"/>
          </a:p>
        </p:txBody>
      </p:sp>
    </p:spTree>
    <p:extLst>
      <p:ext uri="{BB962C8B-B14F-4D97-AF65-F5344CB8AC3E}">
        <p14:creationId xmlns:p14="http://schemas.microsoft.com/office/powerpoint/2010/main" val="324949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
Tweede niveau
Derde niveau
Vierde niveau
Vijfde niveau</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a:t>Tekststijl van het model bewerken
Tweede niveau
Derde niveau
Vierde niveau
Vijfde niveau</a:t>
            </a:r>
            <a:endParaRPr lang="en-US"/>
          </a:p>
        </p:txBody>
      </p:sp>
      <p:sp>
        <p:nvSpPr>
          <p:cNvPr id="5" name="Date Placeholder 4"/>
          <p:cNvSpPr>
            <a:spLocks noGrp="1"/>
          </p:cNvSpPr>
          <p:nvPr>
            <p:ph type="dt" sz="half" idx="10"/>
          </p:nvPr>
        </p:nvSpPr>
        <p:spPr/>
        <p:txBody>
          <a:bodyPr/>
          <a:lstStyle>
            <a:lvl1pPr>
              <a:defRPr sz="750"/>
            </a:lvl1pPr>
          </a:lstStyle>
          <a:p>
            <a:fld id="{341F2A47-E51C-2B45-AC0F-3CE12949E05E}" type="datetimeFigureOut">
              <a:rPr lang="nl-NL" smtClean="0"/>
              <a:t>28-6-2021</a:t>
            </a:fld>
            <a:endParaRPr lang="nl-NL"/>
          </a:p>
        </p:txBody>
      </p:sp>
      <p:sp>
        <p:nvSpPr>
          <p:cNvPr id="6" name="Footer Placeholder 5"/>
          <p:cNvSpPr>
            <a:spLocks noGrp="1"/>
          </p:cNvSpPr>
          <p:nvPr>
            <p:ph type="ftr" sz="quarter" idx="11"/>
          </p:nvPr>
        </p:nvSpPr>
        <p:spPr/>
        <p:txBody>
          <a:bodyPr/>
          <a:lstStyle>
            <a:lvl1pPr>
              <a:defRPr sz="900"/>
            </a:lvl1pPr>
          </a:lstStyle>
          <a:p>
            <a:endParaRPr lang="nl-NL"/>
          </a:p>
        </p:txBody>
      </p:sp>
      <p:sp>
        <p:nvSpPr>
          <p:cNvPr id="7" name="Slide Number Placeholder 6"/>
          <p:cNvSpPr>
            <a:spLocks noGrp="1"/>
          </p:cNvSpPr>
          <p:nvPr>
            <p:ph type="sldNum" sz="quarter" idx="12"/>
          </p:nvPr>
        </p:nvSpPr>
        <p:spPr/>
        <p:txBody>
          <a:bodyPr/>
          <a:lstStyle>
            <a:lvl1pPr>
              <a:defRPr sz="750">
                <a:latin typeface="Grotesque MT"/>
                <a:cs typeface="Grotesque MT"/>
              </a:defRPr>
            </a:lvl1pPr>
          </a:lstStyle>
          <a:p>
            <a:fld id="{1B0FC511-A3D5-A248-A440-9B646E12FF48}" type="slidenum">
              <a:rPr lang="nl-NL" smtClean="0"/>
              <a:t>‹nr.›</a:t>
            </a:fld>
            <a:endParaRPr lang="nl-NL"/>
          </a:p>
        </p:txBody>
      </p:sp>
    </p:spTree>
    <p:extLst>
      <p:ext uri="{BB962C8B-B14F-4D97-AF65-F5344CB8AC3E}">
        <p14:creationId xmlns:p14="http://schemas.microsoft.com/office/powerpoint/2010/main" val="600908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0">
                <a:solidFill>
                  <a:srgbClr val="42434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0">
                <a:solidFill>
                  <a:srgbClr val="42434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
Tweede niveau
Derde niveau
Vierde niveau
Vijfde niveau</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
Tweede niveau
Derde niveau
Vierde niveau
Vijfde niveau</a:t>
            </a:r>
            <a:endParaRPr lang="en-US"/>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B0FC511-A3D5-A248-A440-9B646E12FF48}" type="slidenum">
              <a:rPr lang="nl-NL" smtClean="0"/>
              <a:t>‹nr.›</a:t>
            </a:fld>
            <a:endParaRPr lang="nl-NL"/>
          </a:p>
        </p:txBody>
      </p:sp>
      <p:sp>
        <p:nvSpPr>
          <p:cNvPr id="10" name="Date Placeholder 3"/>
          <p:cNvSpPr>
            <a:spLocks noGrp="1"/>
          </p:cNvSpPr>
          <p:nvPr>
            <p:ph type="dt" sz="half" idx="13"/>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4124266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a:t>CLICK TO EDIT MASTER TITLE STYLE</a:t>
            </a:r>
            <a:endParaRPr lang="en-US"/>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B0FC511-A3D5-A248-A440-9B646E12FF48}" type="slidenum">
              <a:rPr lang="nl-NL" smtClean="0"/>
              <a:t>‹nr.›</a:t>
            </a:fld>
            <a:endParaRPr lang="nl-NL"/>
          </a:p>
        </p:txBody>
      </p:sp>
      <p:sp>
        <p:nvSpPr>
          <p:cNvPr id="6"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581381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B0FC511-A3D5-A248-A440-9B646E12FF48}" type="slidenum">
              <a:rPr lang="nl-NL" smtClean="0"/>
              <a:t>‹nr.›</a:t>
            </a:fld>
            <a:endParaRPr lang="nl-NL"/>
          </a:p>
        </p:txBody>
      </p:sp>
      <p:sp>
        <p:nvSpPr>
          <p:cNvPr id="5"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167370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028" y="5857409"/>
            <a:ext cx="1681942" cy="713891"/>
          </a:xfrm>
          <a:prstGeom prst="rect">
            <a:avLst/>
          </a:prstGeom>
        </p:spPr>
      </p:pic>
      <p:sp>
        <p:nvSpPr>
          <p:cNvPr id="15"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spTree>
    <p:extLst>
      <p:ext uri="{BB962C8B-B14F-4D97-AF65-F5344CB8AC3E}">
        <p14:creationId xmlns:p14="http://schemas.microsoft.com/office/powerpoint/2010/main" val="506108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73050"/>
            <a:ext cx="3008313" cy="1162050"/>
          </a:xfrm>
        </p:spPr>
        <p:txBody>
          <a:bodyPr anchor="t">
            <a:noAutofit/>
          </a:bodyPr>
          <a:lstStyle>
            <a:lvl1pPr algn="l">
              <a:defRPr sz="1800" b="0"/>
            </a:lvl1pPr>
          </a:lstStyle>
          <a:p>
            <a:r>
              <a:rPr lang="nl-BE"/>
              <a:t>CLICK TO EDIT MASTER TITLE STYLE</a:t>
            </a:r>
            <a:endParaRPr lang="en-US"/>
          </a:p>
        </p:txBody>
      </p:sp>
      <p:sp>
        <p:nvSpPr>
          <p:cNvPr id="3" name="Content Placeholder 2"/>
          <p:cNvSpPr>
            <a:spLocks noGrp="1"/>
          </p:cNvSpPr>
          <p:nvPr>
            <p:ph idx="1"/>
          </p:nvPr>
        </p:nvSpPr>
        <p:spPr>
          <a:xfrm>
            <a:off x="3575050" y="1435102"/>
            <a:ext cx="5111750" cy="4691063"/>
          </a:xfrm>
        </p:spPr>
        <p:txBody>
          <a:bodyPr/>
          <a:lstStyle>
            <a:lvl1pPr>
              <a:defRPr sz="1500"/>
            </a:lvl1pPr>
            <a:lvl2pPr>
              <a:defRPr sz="1350"/>
            </a:lvl2pPr>
            <a:lvl3pPr>
              <a:defRPr sz="1200"/>
            </a:lvl3pPr>
            <a:lvl4pPr>
              <a:defRPr sz="1050"/>
            </a:lvl4pPr>
            <a:lvl5pPr>
              <a:defRPr sz="900"/>
            </a:lvl5pPr>
            <a:lvl6pPr>
              <a:defRPr sz="1500"/>
            </a:lvl6pPr>
            <a:lvl7pPr>
              <a:defRPr sz="1500"/>
            </a:lvl7pPr>
            <a:lvl8pPr>
              <a:defRPr sz="1500"/>
            </a:lvl8pPr>
            <a:lvl9pPr>
              <a:defRPr sz="1500"/>
            </a:lvl9pPr>
          </a:lstStyle>
          <a:p>
            <a:pPr lvl="0"/>
            <a:r>
              <a:rPr lang="nl-NL"/>
              <a:t>Tekststijl van het model bewerken
Tweede niveau
Derde niveau
Vierde niveau
Vijfde niveau</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solidFill>
                  <a:srgbClr val="42434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
Tweede niveau
Derde niveau
Vierde niveau
Vijfde niveau</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B0FC511-A3D5-A248-A440-9B646E12FF48}" type="slidenum">
              <a:rPr lang="nl-NL" smtClean="0"/>
              <a:t>‹nr.›</a:t>
            </a:fld>
            <a:endParaRPr lang="nl-NL"/>
          </a:p>
        </p:txBody>
      </p:sp>
      <p:sp>
        <p:nvSpPr>
          <p:cNvPr id="8" name="Date Placeholder 3"/>
          <p:cNvSpPr>
            <a:spLocks noGrp="1"/>
          </p:cNvSpPr>
          <p:nvPr>
            <p:ph type="dt" sz="half" idx="13"/>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132337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ctr"/>
          <a:lstStyle>
            <a:lvl1pPr algn="ctr">
              <a:defRPr sz="1500" b="0"/>
            </a:lvl1pPr>
          </a:lstStyle>
          <a:p>
            <a:r>
              <a:rPr lang="nl-NL"/>
              <a:t>Klik om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solidFill>
                  <a:srgbClr val="B941F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
Tweede niveau
Derde niveau
Vierde niveau
Vijfde niveau</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B0FC511-A3D5-A248-A440-9B646E12FF48}" type="slidenum">
              <a:rPr lang="nl-NL" smtClean="0"/>
              <a:t>‹nr.›</a:t>
            </a:fld>
            <a:endParaRPr lang="nl-NL"/>
          </a:p>
        </p:txBody>
      </p:sp>
      <p:sp>
        <p:nvSpPr>
          <p:cNvPr id="8" name="Date Placeholder 3"/>
          <p:cNvSpPr>
            <a:spLocks noGrp="1"/>
          </p:cNvSpPr>
          <p:nvPr>
            <p:ph type="dt" sz="half" idx="13"/>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907510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B0FC511-A3D5-A248-A440-9B646E12FF48}" type="slidenum">
              <a:rPr lang="nl-NL" smtClean="0"/>
              <a:t>‹nr.›</a:t>
            </a:fld>
            <a:endParaRPr lang="nl-NL"/>
          </a:p>
        </p:txBody>
      </p:sp>
      <p:sp>
        <p:nvSpPr>
          <p:cNvPr id="7"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spTree>
    <p:extLst>
      <p:ext uri="{BB962C8B-B14F-4D97-AF65-F5344CB8AC3E}">
        <p14:creationId xmlns:p14="http://schemas.microsoft.com/office/powerpoint/2010/main" val="2302991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Verticale titel en teks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274640"/>
            <a:ext cx="6019800" cy="5851525"/>
          </a:xfrm>
        </p:spPr>
        <p:txBody>
          <a:bodyPr vert="eaVert"/>
          <a:lstStyle/>
          <a:p>
            <a:pPr lvl="0"/>
            <a:r>
              <a:rPr lang="nl-NL"/>
              <a:t>Tekststijl van het model bewerken
Tweede niveau
Derde niveau
Vierde niveau
Vijfde niveau</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B0FC511-A3D5-A248-A440-9B646E12FF48}" type="slidenum">
              <a:rPr lang="nl-NL" smtClean="0"/>
              <a:t>‹nr.›</a:t>
            </a:fld>
            <a:endParaRPr lang="nl-NL"/>
          </a:p>
        </p:txBody>
      </p:sp>
      <p:sp>
        <p:nvSpPr>
          <p:cNvPr id="7" name="Vertical Title 6"/>
          <p:cNvSpPr>
            <a:spLocks noGrp="1"/>
          </p:cNvSpPr>
          <p:nvPr>
            <p:ph type="title" orient="vert"/>
          </p:nvPr>
        </p:nvSpPr>
        <p:spPr>
          <a:xfrm>
            <a:off x="6629400" y="274639"/>
            <a:ext cx="2057400" cy="3959030"/>
          </a:xfrm>
        </p:spPr>
        <p:txBody>
          <a:bodyPr vert="eaVert"/>
          <a:lstStyle/>
          <a:p>
            <a:r>
              <a:rPr lang="nl-NL"/>
              <a:t>Klik om stijl te bewerken</a:t>
            </a:r>
            <a:endParaRPr lang="en-US"/>
          </a:p>
        </p:txBody>
      </p:sp>
      <p:sp>
        <p:nvSpPr>
          <p:cNvPr id="9"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Grotesque MT"/>
                <a:cs typeface="Grotesque MT"/>
              </a:defRPr>
            </a:lvl1pPr>
          </a:lstStyle>
          <a:p>
            <a:fld id="{341F2A47-E51C-2B45-AC0F-3CE12949E05E}" type="datetimeFigureOut">
              <a:rPr lang="nl-NL" smtClean="0"/>
              <a:pPr/>
              <a:t>28-6-2021</a:t>
            </a:fld>
            <a:endParaRPr lang="nl-NL"/>
          </a:p>
        </p:txBody>
      </p:sp>
      <p:pic>
        <p:nvPicPr>
          <p:cNvPr id="10" name="Picture 9"/>
          <p:cNvPicPr>
            <a:picLocks noChangeAspect="1"/>
          </p:cNvPicPr>
          <p:nvPr userDrawn="1"/>
        </p:nvPicPr>
        <p:blipFill>
          <a:blip r:embed="rId2"/>
          <a:stretch>
            <a:fillRect/>
          </a:stretch>
        </p:blipFill>
        <p:spPr>
          <a:xfrm rot="5400000">
            <a:off x="7548767" y="5032909"/>
            <a:ext cx="1647301" cy="386815"/>
          </a:xfrm>
          <a:prstGeom prst="rect">
            <a:avLst/>
          </a:prstGeom>
        </p:spPr>
      </p:pic>
    </p:spTree>
    <p:extLst>
      <p:ext uri="{BB962C8B-B14F-4D97-AF65-F5344CB8AC3E}">
        <p14:creationId xmlns:p14="http://schemas.microsoft.com/office/powerpoint/2010/main" val="171858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1F2A47-E51C-2B45-AC0F-3CE12949E05E}" type="datetimeFigureOut">
              <a:rPr lang="nl-NL" smtClean="0"/>
              <a:t>28-6-2021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B0FC511-A3D5-A248-A440-9B646E12FF48}" type="slidenum">
              <a:rPr lang="nl-NL" smtClean="0"/>
              <a:t>‹nr.›</a:t>
            </a:fld>
            <a:endParaRPr lang="nl-NL"/>
          </a:p>
        </p:txBody>
      </p:sp>
      <p:cxnSp>
        <p:nvCxnSpPr>
          <p:cNvPr id="13" name="Straight Connector 12"/>
          <p:cNvCxnSpPr/>
          <p:nvPr/>
        </p:nvCxnSpPr>
        <p:spPr>
          <a:xfrm>
            <a:off x="457200" y="1294329"/>
            <a:ext cx="8229600" cy="0"/>
          </a:xfrm>
          <a:prstGeom prst="line">
            <a:avLst/>
          </a:prstGeom>
          <a:ln w="6350" cmpd="sng">
            <a:solidFill>
              <a:srgbClr val="B941FF"/>
            </a:solidFill>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457200" y="6217080"/>
            <a:ext cx="8229600" cy="0"/>
          </a:xfrm>
          <a:prstGeom prst="line">
            <a:avLst/>
          </a:prstGeom>
          <a:ln w="6350" cmpd="sng">
            <a:solidFill>
              <a:srgbClr val="B941FF"/>
            </a:solidFill>
          </a:ln>
          <a:effectLst/>
        </p:spPr>
        <p:style>
          <a:lnRef idx="2">
            <a:schemeClr val="dk1"/>
          </a:lnRef>
          <a:fillRef idx="0">
            <a:schemeClr val="dk1"/>
          </a:fillRef>
          <a:effectRef idx="1">
            <a:schemeClr val="dk1"/>
          </a:effectRef>
          <a:fontRef idx="minor">
            <a:schemeClr val="tx1"/>
          </a:fontRef>
        </p:style>
      </p:cxnSp>
      <p:sp>
        <p:nvSpPr>
          <p:cNvPr id="11" name="Subtitle 2"/>
          <p:cNvSpPr txBox="1">
            <a:spLocks/>
          </p:cNvSpPr>
          <p:nvPr/>
        </p:nvSpPr>
        <p:spPr>
          <a:xfrm>
            <a:off x="685800" y="2623175"/>
            <a:ext cx="3732366" cy="880275"/>
          </a:xfrm>
          <a:prstGeom prst="rect">
            <a:avLst/>
          </a:prstGeom>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457200" rtl="0" eaLnBrk="1" latinLnBrk="0" hangingPunct="1">
              <a:spcBef>
                <a:spcPct val="20000"/>
              </a:spcBef>
              <a:buClr>
                <a:srgbClr val="B09A70"/>
              </a:buClr>
              <a:buFont typeface="+mj-lt"/>
              <a:buNone/>
            </a:pPr>
            <a:r>
              <a:rPr lang="nl-BE" sz="1350" b="0" i="0" kern="1200">
                <a:ln>
                  <a:noFill/>
                </a:ln>
                <a:solidFill>
                  <a:srgbClr val="424342"/>
                </a:solidFill>
                <a:latin typeface="Helvetica" pitchFamily="2" charset="0"/>
                <a:ea typeface="+mn-ea"/>
                <a:cs typeface="Helvetica"/>
              </a:rPr>
              <a:t>Neem een kijkje op onze website:</a:t>
            </a:r>
          </a:p>
          <a:p>
            <a:pPr marL="0" indent="0" algn="ctr" defTabSz="457200" rtl="0" eaLnBrk="1" latinLnBrk="0" hangingPunct="1">
              <a:spcBef>
                <a:spcPct val="20000"/>
              </a:spcBef>
              <a:buClr>
                <a:srgbClr val="B09A70"/>
              </a:buClr>
              <a:buFont typeface="+mj-lt"/>
              <a:buNone/>
            </a:pPr>
            <a:endParaRPr lang="nl-BE" sz="1350" b="0" i="0" kern="1200">
              <a:ln>
                <a:noFill/>
              </a:ln>
              <a:solidFill>
                <a:srgbClr val="424342"/>
              </a:solidFill>
              <a:latin typeface="Helvetica" pitchFamily="2" charset="0"/>
              <a:ea typeface="+mn-ea"/>
              <a:cs typeface="Helvetica"/>
            </a:endParaRPr>
          </a:p>
          <a:p>
            <a:r>
              <a:rPr lang="nl-BE" sz="1350">
                <a:solidFill>
                  <a:srgbClr val="B941FF"/>
                </a:solidFill>
                <a:latin typeface="Helvetica" pitchFamily="2" charset="0"/>
                <a:cs typeface="Helvetica"/>
              </a:rPr>
              <a:t>www.cultuurloket.be</a:t>
            </a:r>
          </a:p>
        </p:txBody>
      </p:sp>
      <p:sp>
        <p:nvSpPr>
          <p:cNvPr id="15" name="Subtitle 2"/>
          <p:cNvSpPr txBox="1">
            <a:spLocks/>
          </p:cNvSpPr>
          <p:nvPr/>
        </p:nvSpPr>
        <p:spPr>
          <a:xfrm>
            <a:off x="685800" y="3591038"/>
            <a:ext cx="3732366" cy="989724"/>
          </a:xfrm>
          <a:prstGeom prst="rect">
            <a:avLst/>
          </a:prstGeom>
          <a:noFill/>
          <a:ln>
            <a:solidFill>
              <a:schemeClr val="bg1"/>
            </a:solidFill>
          </a:ln>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ln>
                  <a:noFill/>
                </a:ln>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latin typeface="Helvetica" pitchFamily="2" charset="0"/>
                <a:cs typeface="Helvetica"/>
              </a:rPr>
              <a:t>Of maak een afspraak bij een consulent voor persoonlijk of telefonisch advies: </a:t>
            </a:r>
          </a:p>
        </p:txBody>
      </p:sp>
      <p:sp>
        <p:nvSpPr>
          <p:cNvPr id="17" name="Subtitle 2"/>
          <p:cNvSpPr txBox="1">
            <a:spLocks/>
          </p:cNvSpPr>
          <p:nvPr/>
        </p:nvSpPr>
        <p:spPr>
          <a:xfrm>
            <a:off x="685800" y="4580764"/>
            <a:ext cx="3732366" cy="1392617"/>
          </a:xfrm>
          <a:prstGeom prst="rect">
            <a:avLst/>
          </a:prstGeom>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solidFill>
                  <a:srgbClr val="B941FF"/>
                </a:solidFill>
                <a:latin typeface="Helvetica" pitchFamily="2" charset="0"/>
                <a:cs typeface="Helvetica"/>
              </a:rPr>
              <a:t>02/204 08 00</a:t>
            </a:r>
          </a:p>
          <a:p>
            <a:r>
              <a:rPr lang="nl-BE" sz="1350">
                <a:solidFill>
                  <a:srgbClr val="B941FF"/>
                </a:solidFill>
                <a:latin typeface="Helvetica" pitchFamily="2" charset="0"/>
                <a:cs typeface="Helvetica"/>
              </a:rPr>
              <a:t>of</a:t>
            </a:r>
          </a:p>
          <a:p>
            <a:r>
              <a:rPr lang="nl-BE" sz="1350">
                <a:solidFill>
                  <a:srgbClr val="B941FF"/>
                </a:solidFill>
                <a:latin typeface="Helvetica" pitchFamily="2" charset="0"/>
                <a:cs typeface="Helvetica"/>
              </a:rPr>
              <a:t>www.cultuurloket.be/contact</a:t>
            </a:r>
          </a:p>
        </p:txBody>
      </p:sp>
      <p:sp>
        <p:nvSpPr>
          <p:cNvPr id="18" name="Subtitle 2"/>
          <p:cNvSpPr txBox="1">
            <a:spLocks/>
          </p:cNvSpPr>
          <p:nvPr/>
        </p:nvSpPr>
        <p:spPr>
          <a:xfrm>
            <a:off x="4725834" y="2583795"/>
            <a:ext cx="3732366" cy="411655"/>
          </a:xfrm>
          <a:prstGeom prst="rect">
            <a:avLst/>
          </a:prstGeom>
          <a:noFill/>
          <a:ln>
            <a:solidFill>
              <a:schemeClr val="bg1"/>
            </a:solidFill>
          </a:ln>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ln>
                  <a:noFill/>
                </a:ln>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latin typeface="Helvetica" pitchFamily="2" charset="0"/>
                <a:cs typeface="Helvetica"/>
              </a:rPr>
              <a:t>Blijf bij! </a:t>
            </a:r>
          </a:p>
        </p:txBody>
      </p:sp>
      <p:sp>
        <p:nvSpPr>
          <p:cNvPr id="20" name="Subtitle 2"/>
          <p:cNvSpPr txBox="1">
            <a:spLocks/>
          </p:cNvSpPr>
          <p:nvPr/>
        </p:nvSpPr>
        <p:spPr>
          <a:xfrm>
            <a:off x="4725834" y="3004208"/>
            <a:ext cx="3732366" cy="928414"/>
          </a:xfrm>
          <a:prstGeom prst="rect">
            <a:avLst/>
          </a:prstGeom>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solidFill>
                  <a:srgbClr val="B941FF"/>
                </a:solidFill>
                <a:latin typeface="Helvetica" pitchFamily="2" charset="0"/>
                <a:cs typeface="Helvetica"/>
              </a:rPr>
              <a:t>Schrijf je in op onze nieuwsbrief </a:t>
            </a:r>
            <a:br>
              <a:rPr lang="nl-BE" sz="1350">
                <a:solidFill>
                  <a:srgbClr val="B941FF"/>
                </a:solidFill>
                <a:latin typeface="Helvetica" pitchFamily="2" charset="0"/>
                <a:cs typeface="Helvetica"/>
              </a:rPr>
            </a:br>
            <a:r>
              <a:rPr lang="nl-BE" sz="1350">
                <a:solidFill>
                  <a:srgbClr val="B941FF"/>
                </a:solidFill>
                <a:latin typeface="Helvetica" pitchFamily="2" charset="0"/>
                <a:cs typeface="Helvetica"/>
              </a:rPr>
              <a:t>en blijf op de hoogte </a:t>
            </a:r>
            <a:br>
              <a:rPr lang="nl-BE" sz="1350">
                <a:solidFill>
                  <a:srgbClr val="B941FF"/>
                </a:solidFill>
                <a:latin typeface="Helvetica" pitchFamily="2" charset="0"/>
                <a:cs typeface="Helvetica"/>
              </a:rPr>
            </a:br>
            <a:r>
              <a:rPr lang="nl-BE" sz="1350">
                <a:solidFill>
                  <a:srgbClr val="B941FF"/>
                </a:solidFill>
                <a:latin typeface="Helvetica" pitchFamily="2" charset="0"/>
                <a:cs typeface="Helvetica"/>
              </a:rPr>
              <a:t>van onze infosessies en nieuws.</a:t>
            </a:r>
          </a:p>
        </p:txBody>
      </p:sp>
      <p:sp>
        <p:nvSpPr>
          <p:cNvPr id="21" name="Subtitle 2"/>
          <p:cNvSpPr txBox="1">
            <a:spLocks/>
          </p:cNvSpPr>
          <p:nvPr/>
        </p:nvSpPr>
        <p:spPr>
          <a:xfrm>
            <a:off x="4725834" y="4011455"/>
            <a:ext cx="3732366" cy="411655"/>
          </a:xfrm>
          <a:prstGeom prst="rect">
            <a:avLst/>
          </a:prstGeom>
          <a:noFill/>
          <a:ln>
            <a:solidFill>
              <a:schemeClr val="bg1"/>
            </a:solidFill>
          </a:ln>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ln>
                  <a:noFill/>
                </a:ln>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latin typeface="Helvetica" pitchFamily="2" charset="0"/>
                <a:cs typeface="Helvetica"/>
              </a:rPr>
              <a:t> Volg ons!</a:t>
            </a:r>
          </a:p>
        </p:txBody>
      </p:sp>
      <p:sp>
        <p:nvSpPr>
          <p:cNvPr id="22" name="Subtitle 2"/>
          <p:cNvSpPr txBox="1">
            <a:spLocks/>
          </p:cNvSpPr>
          <p:nvPr/>
        </p:nvSpPr>
        <p:spPr>
          <a:xfrm>
            <a:off x="4725834" y="4580764"/>
            <a:ext cx="3732366" cy="1392617"/>
          </a:xfrm>
          <a:prstGeom prst="rect">
            <a:avLst/>
          </a:prstGeom>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l-BE" sz="1350">
                <a:solidFill>
                  <a:srgbClr val="B941FF"/>
                </a:solidFill>
                <a:latin typeface="Helvetica" pitchFamily="2" charset="0"/>
                <a:cs typeface="Helvetica"/>
              </a:rPr>
              <a:t>www.facebook.com/cultuurloket</a:t>
            </a:r>
          </a:p>
          <a:p>
            <a:r>
              <a:rPr lang="nl-BE" sz="1350">
                <a:solidFill>
                  <a:srgbClr val="B941FF"/>
                </a:solidFill>
                <a:latin typeface="Helvetica" pitchFamily="2" charset="0"/>
                <a:cs typeface="Helvetica"/>
              </a:rPr>
              <a:t>of</a:t>
            </a:r>
          </a:p>
          <a:p>
            <a:r>
              <a:rPr lang="nl-BE" sz="1350">
                <a:solidFill>
                  <a:srgbClr val="B941FF"/>
                </a:solidFill>
                <a:latin typeface="Helvetica" pitchFamily="2" charset="0"/>
                <a:cs typeface="Helvetica"/>
              </a:rPr>
              <a:t>www.twitter.com/cultuurlok</a:t>
            </a:r>
          </a:p>
        </p:txBody>
      </p:sp>
      <p:pic>
        <p:nvPicPr>
          <p:cNvPr id="19" name="Picture 18"/>
          <p:cNvPicPr>
            <a:picLocks noChangeAspect="1"/>
          </p:cNvPicPr>
          <p:nvPr userDrawn="1"/>
        </p:nvPicPr>
        <p:blipFill>
          <a:blip r:embed="rId2"/>
          <a:stretch>
            <a:fillRect/>
          </a:stretch>
        </p:blipFill>
        <p:spPr>
          <a:xfrm>
            <a:off x="457200" y="333905"/>
            <a:ext cx="2109295" cy="495300"/>
          </a:xfrm>
          <a:prstGeom prst="rect">
            <a:avLst/>
          </a:prstGeom>
        </p:spPr>
      </p:pic>
      <p:sp>
        <p:nvSpPr>
          <p:cNvPr id="23" name="Subtitle 2">
            <a:extLst>
              <a:ext uri="{FF2B5EF4-FFF2-40B4-BE49-F238E27FC236}">
                <a16:creationId xmlns:a16="http://schemas.microsoft.com/office/drawing/2014/main" id="{009888C2-671D-4379-9855-96601DAC1990}"/>
              </a:ext>
            </a:extLst>
          </p:cNvPr>
          <p:cNvSpPr txBox="1">
            <a:spLocks/>
          </p:cNvSpPr>
          <p:nvPr userDrawn="1"/>
        </p:nvSpPr>
        <p:spPr>
          <a:xfrm>
            <a:off x="685800" y="1689768"/>
            <a:ext cx="7772400" cy="587468"/>
          </a:xfrm>
          <a:prstGeom prst="rect">
            <a:avLst/>
          </a:prstGeom>
        </p:spPr>
        <p:txBody>
          <a:bodyPr vert="horz" lIns="68580" tIns="34290" rIns="68580" bIns="34290" rtlCol="0">
            <a:normAutofit/>
          </a:bodyPr>
          <a:lstStyle>
            <a:lvl1pPr marL="0" indent="0" algn="ctr" defTabSz="457200" rtl="0" eaLnBrk="1" latinLnBrk="0" hangingPunct="1">
              <a:spcBef>
                <a:spcPct val="20000"/>
              </a:spcBef>
              <a:buClr>
                <a:srgbClr val="B09A70"/>
              </a:buClr>
              <a:buFont typeface="+mj-lt"/>
              <a:buNone/>
              <a:defRPr sz="1800" b="0" i="0" kern="1200">
                <a:solidFill>
                  <a:srgbClr val="424342"/>
                </a:solidFill>
                <a:latin typeface="Grotesque MT"/>
                <a:ea typeface="+mn-ea"/>
                <a:cs typeface="Grotesque MT"/>
              </a:defRPr>
            </a:lvl1pPr>
            <a:lvl2pPr marL="457200" indent="0" algn="ctr" defTabSz="457200" rtl="0" eaLnBrk="1" latinLnBrk="0" hangingPunct="1">
              <a:lnSpc>
                <a:spcPct val="100000"/>
              </a:lnSpc>
              <a:spcBef>
                <a:spcPct val="20000"/>
              </a:spcBef>
              <a:spcAft>
                <a:spcPts val="0"/>
              </a:spcAft>
              <a:buClr>
                <a:srgbClr val="B09A70"/>
              </a:buClr>
              <a:buFont typeface="Arial"/>
              <a:buNone/>
              <a:defRPr sz="2400" b="0" i="0" kern="1200" baseline="0">
                <a:solidFill>
                  <a:schemeClr val="tx1">
                    <a:tint val="75000"/>
                  </a:schemeClr>
                </a:solidFill>
                <a:latin typeface="Grotesque MT"/>
                <a:ea typeface="+mn-ea"/>
                <a:cs typeface="Grotesque MT"/>
              </a:defRPr>
            </a:lvl2pPr>
            <a:lvl3pPr marL="914400" indent="0" algn="ctr" defTabSz="457200" rtl="0" eaLnBrk="1" latinLnBrk="0" hangingPunct="1">
              <a:spcBef>
                <a:spcPct val="20000"/>
              </a:spcBef>
              <a:buClr>
                <a:srgbClr val="B09A70"/>
              </a:buClr>
              <a:buSzPct val="120000"/>
              <a:buFont typeface="Arial"/>
              <a:buNone/>
              <a:defRPr sz="2000" b="0" i="0" kern="1200">
                <a:solidFill>
                  <a:schemeClr val="tx1">
                    <a:tint val="75000"/>
                  </a:schemeClr>
                </a:solidFill>
                <a:latin typeface="Grotesque MT"/>
                <a:ea typeface="+mn-ea"/>
                <a:cs typeface="Grotesque MT"/>
              </a:defRPr>
            </a:lvl3pPr>
            <a:lvl4pPr marL="1371600" indent="0" algn="ctr" defTabSz="457200" rtl="0" eaLnBrk="1" latinLnBrk="0" hangingPunct="1">
              <a:spcBef>
                <a:spcPct val="20000"/>
              </a:spcBef>
              <a:buClr>
                <a:srgbClr val="B09A70"/>
              </a:buClr>
              <a:buFont typeface="Arial"/>
              <a:buNone/>
              <a:defRPr sz="1800" b="0" i="0" kern="1200">
                <a:solidFill>
                  <a:schemeClr val="tx1">
                    <a:tint val="75000"/>
                  </a:schemeClr>
                </a:solidFill>
                <a:latin typeface="Grotesque MT"/>
                <a:ea typeface="+mn-ea"/>
                <a:cs typeface="Grotesque MT"/>
              </a:defRPr>
            </a:lvl4pPr>
            <a:lvl5pPr marL="1828800" indent="0" algn="ctr" defTabSz="457200" rtl="0" eaLnBrk="1" latinLnBrk="0" hangingPunct="1">
              <a:spcBef>
                <a:spcPct val="20000"/>
              </a:spcBef>
              <a:buClr>
                <a:srgbClr val="B09A70"/>
              </a:buClr>
              <a:buFont typeface="Courier New"/>
              <a:buNone/>
              <a:defRPr sz="1600" b="0" i="0" kern="1200">
                <a:solidFill>
                  <a:schemeClr val="tx1">
                    <a:tint val="75000"/>
                  </a:schemeClr>
                </a:solidFill>
                <a:latin typeface="Grotesque MT"/>
                <a:ea typeface="+mn-ea"/>
                <a:cs typeface="Grotesque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lgn="ctr" defTabSz="342900" rtl="0" eaLnBrk="1" latinLnBrk="0" hangingPunct="1">
              <a:lnSpc>
                <a:spcPct val="100000"/>
              </a:lnSpc>
              <a:spcBef>
                <a:spcPts val="0"/>
              </a:spcBef>
              <a:buClr>
                <a:srgbClr val="B09A70"/>
              </a:buClr>
              <a:buFont typeface="+mj-lt"/>
              <a:buNone/>
            </a:pPr>
            <a:r>
              <a:rPr lang="nl-BE" sz="2400" b="0" i="0" kern="1200" spc="0">
                <a:solidFill>
                  <a:srgbClr val="B941FF"/>
                </a:solidFill>
                <a:latin typeface="Helvetica" pitchFamily="2" charset="0"/>
                <a:ea typeface="+mj-ea"/>
                <a:cs typeface="Helvetica"/>
              </a:rPr>
              <a:t>Vragen?</a:t>
            </a:r>
          </a:p>
        </p:txBody>
      </p:sp>
    </p:spTree>
    <p:extLst>
      <p:ext uri="{BB962C8B-B14F-4D97-AF65-F5344CB8AC3E}">
        <p14:creationId xmlns:p14="http://schemas.microsoft.com/office/powerpoint/2010/main" val="9911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p:tgtEl>
                                          <p:spTgt spid="16"/>
                                        </p:tgtEl>
                                        <p:attrNameLst>
                                          <p:attrName>ppt_x</p:attrName>
                                        </p:attrNameLst>
                                      </p:cBhvr>
                                      <p:tavLst>
                                        <p:tav tm="0">
                                          <p:val>
                                            <p:strVal val="#ppt_x-#ppt_w*1.125000"/>
                                          </p:val>
                                        </p:tav>
                                        <p:tav tm="100000">
                                          <p:val>
                                            <p:strVal val="#ppt_x"/>
                                          </p:val>
                                        </p:tav>
                                      </p:tavLst>
                                    </p:anim>
                                    <p:animEffect transition="in" filter="wipe(right)">
                                      <p:cBhvr>
                                        <p:cTn id="8" dur="4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ver Cultuurloket 5">
    <p:spTree>
      <p:nvGrpSpPr>
        <p:cNvPr id="1" name=""/>
        <p:cNvGrpSpPr/>
        <p:nvPr/>
      </p:nvGrpSpPr>
      <p:grpSpPr>
        <a:xfrm>
          <a:off x="0" y="0"/>
          <a:ext cx="0" cy="0"/>
          <a:chOff x="0" y="0"/>
          <a:chExt cx="0" cy="0"/>
        </a:xfrm>
      </p:grpSpPr>
      <p:sp>
        <p:nvSpPr>
          <p:cNvPr id="43" name="Rechthoek 42">
            <a:extLst>
              <a:ext uri="{FF2B5EF4-FFF2-40B4-BE49-F238E27FC236}">
                <a16:creationId xmlns:a16="http://schemas.microsoft.com/office/drawing/2014/main" id="{0AD8E50A-9191-334C-8E2C-2038A8ECBC2F}"/>
              </a:ext>
            </a:extLst>
          </p:cNvPr>
          <p:cNvSpPr/>
          <p:nvPr userDrawn="1"/>
        </p:nvSpPr>
        <p:spPr>
          <a:xfrm>
            <a:off x="6525638" y="81481"/>
            <a:ext cx="2455400" cy="706170"/>
          </a:xfrm>
          <a:prstGeom prst="rect">
            <a:avLst/>
          </a:prstGeom>
          <a:solidFill>
            <a:srgbClr val="F1F2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83" name="Afgeronde rechthoek 82">
            <a:extLst>
              <a:ext uri="{FF2B5EF4-FFF2-40B4-BE49-F238E27FC236}">
                <a16:creationId xmlns:a16="http://schemas.microsoft.com/office/drawing/2014/main" id="{9F2AD73B-61E9-E84F-9DCE-F4034D3F6B84}"/>
              </a:ext>
            </a:extLst>
          </p:cNvPr>
          <p:cNvSpPr/>
          <p:nvPr userDrawn="1"/>
        </p:nvSpPr>
        <p:spPr>
          <a:xfrm>
            <a:off x="3614654" y="1300174"/>
            <a:ext cx="1937058" cy="383886"/>
          </a:xfrm>
          <a:prstGeom prst="roundRect">
            <a:avLst/>
          </a:prstGeom>
          <a:solidFill>
            <a:srgbClr val="BA4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6" name="Afgeronde rechthoek 5">
            <a:extLst>
              <a:ext uri="{FF2B5EF4-FFF2-40B4-BE49-F238E27FC236}">
                <a16:creationId xmlns:a16="http://schemas.microsoft.com/office/drawing/2014/main" id="{F0F54FF3-CD22-C74E-BA0A-0633B6E52517}"/>
              </a:ext>
            </a:extLst>
          </p:cNvPr>
          <p:cNvSpPr/>
          <p:nvPr userDrawn="1"/>
        </p:nvSpPr>
        <p:spPr>
          <a:xfrm>
            <a:off x="1436914" y="1899676"/>
            <a:ext cx="6270171" cy="4595750"/>
          </a:xfrm>
          <a:prstGeom prst="roundRect">
            <a:avLst>
              <a:gd name="adj" fmla="val 7633"/>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12" name="Graphic 11" descr="Vragen silhouet">
            <a:extLst>
              <a:ext uri="{FF2B5EF4-FFF2-40B4-BE49-F238E27FC236}">
                <a16:creationId xmlns:a16="http://schemas.microsoft.com/office/drawing/2014/main" id="{75CA3BDD-BE7F-A743-833A-9CFF9B26AE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25983" y="293160"/>
            <a:ext cx="914400" cy="914400"/>
          </a:xfrm>
          <a:prstGeom prst="rect">
            <a:avLst/>
          </a:prstGeom>
        </p:spPr>
      </p:pic>
      <p:sp>
        <p:nvSpPr>
          <p:cNvPr id="14" name="Tekstvak 13">
            <a:extLst>
              <a:ext uri="{FF2B5EF4-FFF2-40B4-BE49-F238E27FC236}">
                <a16:creationId xmlns:a16="http://schemas.microsoft.com/office/drawing/2014/main" id="{66FAA1F8-52A6-504B-BBFC-BD55750C0649}"/>
              </a:ext>
            </a:extLst>
          </p:cNvPr>
          <p:cNvSpPr txBox="1"/>
          <p:nvPr userDrawn="1"/>
        </p:nvSpPr>
        <p:spPr>
          <a:xfrm>
            <a:off x="3603469" y="1238431"/>
            <a:ext cx="1959428" cy="461665"/>
          </a:xfrm>
          <a:prstGeom prst="rect">
            <a:avLst/>
          </a:prstGeom>
          <a:noFill/>
          <a:ln>
            <a:noFill/>
            <a:extLst>
              <a:ext uri="{C807C97D-BFC1-408E-A445-0C87EB9F89A2}">
                <ask:lineSketchStyleProps xmlns:ask="http://schemas.microsoft.com/office/drawing/2018/sketchyshapes" sd="1219033472">
                  <a:custGeom>
                    <a:avLst/>
                    <a:gdLst>
                      <a:gd name="connsiteX0" fmla="*/ 0 w 1616135"/>
                      <a:gd name="connsiteY0" fmla="*/ 0 h 461665"/>
                      <a:gd name="connsiteX1" fmla="*/ 1616135 w 1616135"/>
                      <a:gd name="connsiteY1" fmla="*/ 0 h 461665"/>
                      <a:gd name="connsiteX2" fmla="*/ 1616135 w 1616135"/>
                      <a:gd name="connsiteY2" fmla="*/ 461665 h 461665"/>
                      <a:gd name="connsiteX3" fmla="*/ 0 w 1616135"/>
                      <a:gd name="connsiteY3" fmla="*/ 461665 h 461665"/>
                      <a:gd name="connsiteX4" fmla="*/ 0 w 161613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5" h="461665" extrusionOk="0">
                        <a:moveTo>
                          <a:pt x="0" y="0"/>
                        </a:moveTo>
                        <a:cubicBezTo>
                          <a:pt x="690537" y="-85350"/>
                          <a:pt x="1234670" y="-100061"/>
                          <a:pt x="1616135" y="0"/>
                        </a:cubicBezTo>
                        <a:cubicBezTo>
                          <a:pt x="1634881" y="143527"/>
                          <a:pt x="1589145" y="261265"/>
                          <a:pt x="1616135" y="461665"/>
                        </a:cubicBezTo>
                        <a:cubicBezTo>
                          <a:pt x="1315443" y="339239"/>
                          <a:pt x="382852" y="339967"/>
                          <a:pt x="0" y="461665"/>
                        </a:cubicBezTo>
                        <a:cubicBezTo>
                          <a:pt x="11502" y="333756"/>
                          <a:pt x="40657" y="173872"/>
                          <a:pt x="0" y="0"/>
                        </a:cubicBezTo>
                        <a:close/>
                      </a:path>
                    </a:pathLst>
                  </a:custGeom>
                  <ask:type>
                    <ask:lineSketchNone/>
                  </ask:type>
                </ask:lineSketchStyleProps>
              </a:ext>
            </a:extLst>
          </a:ln>
          <a:effectLst/>
        </p:spPr>
        <p:txBody>
          <a:bodyPr wrap="square" rtlCol="0">
            <a:spAutoFit/>
          </a:bodyPr>
          <a:lstStyle/>
          <a:p>
            <a:pPr algn="ctr"/>
            <a:r>
              <a:rPr lang="nl-BE" sz="2000" b="0">
                <a:solidFill>
                  <a:schemeClr val="bg1"/>
                </a:solidFill>
                <a:latin typeface="Helvetica" pitchFamily="2" charset="0"/>
              </a:rPr>
              <a:t>Advies op maat</a:t>
            </a:r>
            <a:r>
              <a:rPr lang="nl-BE" sz="2400">
                <a:solidFill>
                  <a:schemeClr val="bg1"/>
                </a:solidFill>
                <a:latin typeface="Helvetica" pitchFamily="2" charset="0"/>
              </a:rPr>
              <a:t> </a:t>
            </a:r>
          </a:p>
        </p:txBody>
      </p:sp>
      <p:pic>
        <p:nvPicPr>
          <p:cNvPr id="4" name="Afbeelding 3" descr="Afbeelding met tekst&#10;&#10;Automatisch gegenereerde beschrijving">
            <a:extLst>
              <a:ext uri="{FF2B5EF4-FFF2-40B4-BE49-F238E27FC236}">
                <a16:creationId xmlns:a16="http://schemas.microsoft.com/office/drawing/2014/main" id="{A6B2F2A6-7908-6B44-A9F2-6CEAE73FD636}"/>
              </a:ext>
            </a:extLst>
          </p:cNvPr>
          <p:cNvPicPr>
            <a:picLocks noChangeAspect="1"/>
          </p:cNvPicPr>
          <p:nvPr userDrawn="1"/>
        </p:nvPicPr>
        <p:blipFill>
          <a:blip r:embed="rId4"/>
          <a:stretch>
            <a:fillRect/>
          </a:stretch>
        </p:blipFill>
        <p:spPr>
          <a:xfrm>
            <a:off x="2161109" y="2459741"/>
            <a:ext cx="4821777" cy="3936670"/>
          </a:xfrm>
          <a:prstGeom prst="rect">
            <a:avLst/>
          </a:prstGeom>
        </p:spPr>
      </p:pic>
      <p:sp>
        <p:nvSpPr>
          <p:cNvPr id="16" name="Afgeronde rechthoek 15">
            <a:extLst>
              <a:ext uri="{FF2B5EF4-FFF2-40B4-BE49-F238E27FC236}">
                <a16:creationId xmlns:a16="http://schemas.microsoft.com/office/drawing/2014/main" id="{A81B8BB8-49A4-E341-B7EB-F23F7FE14043}"/>
              </a:ext>
            </a:extLst>
          </p:cNvPr>
          <p:cNvSpPr/>
          <p:nvPr userDrawn="1"/>
        </p:nvSpPr>
        <p:spPr>
          <a:xfrm>
            <a:off x="2957290" y="2081863"/>
            <a:ext cx="3229417" cy="302209"/>
          </a:xfrm>
          <a:prstGeom prst="roundRect">
            <a:avLst>
              <a:gd name="adj" fmla="val 50000"/>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515B1CF8-3ABA-2B46-970A-9FDED6BB6838}"/>
              </a:ext>
            </a:extLst>
          </p:cNvPr>
          <p:cNvSpPr txBox="1"/>
          <p:nvPr userDrawn="1"/>
        </p:nvSpPr>
        <p:spPr>
          <a:xfrm>
            <a:off x="3284192" y="2081863"/>
            <a:ext cx="2832756" cy="307777"/>
          </a:xfrm>
          <a:prstGeom prst="rect">
            <a:avLst/>
          </a:prstGeom>
          <a:noFill/>
          <a:ln>
            <a:noFill/>
            <a:extLst>
              <a:ext uri="{C807C97D-BFC1-408E-A445-0C87EB9F89A2}">
                <ask:lineSketchStyleProps xmlns:ask="http://schemas.microsoft.com/office/drawing/2018/sketchyshapes" sd="1219033472">
                  <a:custGeom>
                    <a:avLst/>
                    <a:gdLst>
                      <a:gd name="connsiteX0" fmla="*/ 0 w 1616135"/>
                      <a:gd name="connsiteY0" fmla="*/ 0 h 461665"/>
                      <a:gd name="connsiteX1" fmla="*/ 1616135 w 1616135"/>
                      <a:gd name="connsiteY1" fmla="*/ 0 h 461665"/>
                      <a:gd name="connsiteX2" fmla="*/ 1616135 w 1616135"/>
                      <a:gd name="connsiteY2" fmla="*/ 461665 h 461665"/>
                      <a:gd name="connsiteX3" fmla="*/ 0 w 1616135"/>
                      <a:gd name="connsiteY3" fmla="*/ 461665 h 461665"/>
                      <a:gd name="connsiteX4" fmla="*/ 0 w 1616135"/>
                      <a:gd name="connsiteY4" fmla="*/ 0 h 46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135" h="461665" extrusionOk="0">
                        <a:moveTo>
                          <a:pt x="0" y="0"/>
                        </a:moveTo>
                        <a:cubicBezTo>
                          <a:pt x="690537" y="-85350"/>
                          <a:pt x="1234670" y="-100061"/>
                          <a:pt x="1616135" y="0"/>
                        </a:cubicBezTo>
                        <a:cubicBezTo>
                          <a:pt x="1634881" y="143527"/>
                          <a:pt x="1589145" y="261265"/>
                          <a:pt x="1616135" y="461665"/>
                        </a:cubicBezTo>
                        <a:cubicBezTo>
                          <a:pt x="1315443" y="339239"/>
                          <a:pt x="382852" y="339967"/>
                          <a:pt x="0" y="461665"/>
                        </a:cubicBezTo>
                        <a:cubicBezTo>
                          <a:pt x="11502" y="333756"/>
                          <a:pt x="40657" y="173872"/>
                          <a:pt x="0" y="0"/>
                        </a:cubicBezTo>
                        <a:close/>
                      </a:path>
                    </a:pathLst>
                  </a:custGeom>
                  <ask:type>
                    <ask:lineSketchNone/>
                  </ask:type>
                </ask:lineSketchStyleProps>
              </a:ext>
            </a:extLst>
          </a:ln>
        </p:spPr>
        <p:txBody>
          <a:bodyPr wrap="square" rtlCol="0">
            <a:spAutoFit/>
          </a:bodyPr>
          <a:lstStyle/>
          <a:p>
            <a:pPr algn="l"/>
            <a:r>
              <a:rPr lang="nl-BE" sz="1400" b="0">
                <a:solidFill>
                  <a:srgbClr val="BA40FF"/>
                </a:solidFill>
                <a:latin typeface="Helvetica" pitchFamily="2" charset="0"/>
              </a:rPr>
              <a:t>www.cultuurloket.be/contact</a:t>
            </a:r>
            <a:endParaRPr lang="nl-BE" sz="1600">
              <a:solidFill>
                <a:srgbClr val="BA40FF"/>
              </a:solidFill>
              <a:latin typeface="Helvetica" pitchFamily="2" charset="0"/>
            </a:endParaRPr>
          </a:p>
        </p:txBody>
      </p:sp>
      <p:pic>
        <p:nvPicPr>
          <p:cNvPr id="18" name="Graphic 17" descr="Vergrootglas met effen opvulling">
            <a:extLst>
              <a:ext uri="{FF2B5EF4-FFF2-40B4-BE49-F238E27FC236}">
                <a16:creationId xmlns:a16="http://schemas.microsoft.com/office/drawing/2014/main" id="{1E7F7C9C-F86C-2640-A5B6-C891187172A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84783" y="2143562"/>
            <a:ext cx="199409" cy="199409"/>
          </a:xfrm>
          <a:prstGeom prst="rect">
            <a:avLst/>
          </a:prstGeom>
        </p:spPr>
      </p:pic>
    </p:spTree>
    <p:extLst>
      <p:ext uri="{BB962C8B-B14F-4D97-AF65-F5344CB8AC3E}">
        <p14:creationId xmlns:p14="http://schemas.microsoft.com/office/powerpoint/2010/main" val="408235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287999" y="0"/>
            <a:ext cx="8856000" cy="6858000"/>
          </a:xfrm>
        </p:spPr>
        <p:txBody>
          <a:bodyP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a:solidFill>
                  <a:schemeClr val="bg1"/>
                </a:solidFill>
              </a:defRPr>
            </a:lvl1pPr>
          </a:lstStyle>
          <a:p>
            <a:r>
              <a:rPr lang="nl-NL"/>
              <a:t>Klik om stijl te bewerken</a:t>
            </a:r>
            <a:endParaRPr lang="nl-BE"/>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a:solidFill>
                  <a:schemeClr val="bg1"/>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15"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bg1"/>
                </a:solidFill>
                <a:latin typeface="FlandersArtSans-Regular" panose="00000500000000000000" pitchFamily="2" charset="0"/>
              </a:defRPr>
            </a:lvl1pPr>
          </a:lstStyle>
          <a:p>
            <a:pPr lvl="0"/>
            <a:r>
              <a:rPr lang="nl-NL"/>
              <a:t>KLIK OM DE MODELSTIJLEN TE BEWERKEN</a:t>
            </a:r>
          </a:p>
        </p:txBody>
      </p:sp>
      <p:pic>
        <p:nvPicPr>
          <p:cNvPr id="9" name="Tijdelijke aanduiding voor 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3012" y="288122"/>
            <a:ext cx="2089087" cy="813599"/>
          </a:xfrm>
          <a:prstGeom prst="rect">
            <a:avLst/>
          </a:prstGeom>
          <a:noFill/>
          <a:ln>
            <a:noFill/>
          </a:ln>
        </p:spPr>
      </p:pic>
    </p:spTree>
    <p:extLst>
      <p:ext uri="{BB962C8B-B14F-4D97-AF65-F5344CB8AC3E}">
        <p14:creationId xmlns:p14="http://schemas.microsoft.com/office/powerpoint/2010/main" val="3288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sp>
        <p:nvSpPr>
          <p:cNvPr id="12" name="Ondertitel 2"/>
          <p:cNvSpPr>
            <a:spLocks noGrp="1"/>
          </p:cNvSpPr>
          <p:nvPr>
            <p:ph type="subTitle" idx="1"/>
          </p:nvPr>
        </p:nvSpPr>
        <p:spPr>
          <a:xfrm>
            <a:off x="5176691" y="4191642"/>
            <a:ext cx="3408509" cy="2112905"/>
          </a:xfrm>
        </p:spPr>
        <p:txBody>
          <a:bodyPr lIns="0" tIns="0" rIns="0" bIns="0">
            <a:noAutofit/>
          </a:bodyPr>
          <a:lstStyle>
            <a:lvl1pPr marL="0" indent="0" algn="l">
              <a:lnSpc>
                <a:spcPts val="2500"/>
              </a:lnSpc>
              <a:spcBef>
                <a:spcPts val="0"/>
              </a:spcBef>
              <a:buNone/>
              <a:defRPr sz="2100">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930" y="5857200"/>
            <a:ext cx="1834139" cy="714309"/>
          </a:xfrm>
          <a:prstGeom prst="rect">
            <a:avLst/>
          </a:prstGeom>
        </p:spPr>
      </p:pic>
    </p:spTree>
    <p:extLst>
      <p:ext uri="{BB962C8B-B14F-4D97-AF65-F5344CB8AC3E}">
        <p14:creationId xmlns:p14="http://schemas.microsoft.com/office/powerpoint/2010/main" val="276355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grpSp>
        <p:nvGrpSpPr>
          <p:cNvPr id="11" name="Groeperen 10"/>
          <p:cNvGrpSpPr/>
          <p:nvPr userDrawn="1"/>
        </p:nvGrpSpPr>
        <p:grpSpPr>
          <a:xfrm>
            <a:off x="288000" y="3402000"/>
            <a:ext cx="8856000" cy="3456000"/>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930" y="5857200"/>
            <a:ext cx="1834139" cy="714309"/>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dianummer 6"/>
          <p:cNvSpPr>
            <a:spLocks noGrp="1"/>
          </p:cNvSpPr>
          <p:nvPr>
            <p:ph type="sldNum" sz="quarter" idx="12"/>
          </p:nvPr>
        </p:nvSpPr>
        <p:spPr>
          <a:xfrm>
            <a:off x="6876014" y="6336000"/>
            <a:ext cx="2141621" cy="365125"/>
          </a:xfrm>
        </p:spPr>
        <p:txBody>
          <a:bodyPr/>
          <a:lstStyle>
            <a:lvl1pPr>
              <a:defRPr sz="900"/>
            </a:lvl1pPr>
          </a:lstStyle>
          <a:p>
            <a:fld id="{7749CDD0-7D77-4D23-9A27-F361E39BA472}" type="datetime1">
              <a:rPr lang="nl-BE" smtClean="0"/>
              <a:pPr/>
              <a:t>28/06/2021</a:t>
            </a:fld>
            <a:r>
              <a:rPr lang="nl-BE"/>
              <a:t> </a:t>
            </a:r>
            <a:r>
              <a:rPr lang="nl-BE" b="1">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a:t>Klik op het pictogram als u een afbeelding wilt toevoegen</a:t>
            </a:r>
            <a:endParaRPr lang="nl-BE"/>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028" y="5857409"/>
            <a:ext cx="1681942" cy="713891"/>
          </a:xfrm>
          <a:prstGeom prst="rect">
            <a:avLst/>
          </a:prstGeom>
        </p:spPr>
      </p:pic>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latin typeface="FlandersArtSans-Bold" panose="00000800000000000000" pitchFamily="2" charset="0"/>
                <a:cs typeface="FlandersArtSans-Bold" panose="00000800000000000000" pitchFamily="2" charset="0"/>
              </a:defRPr>
            </a:lvl1pPr>
          </a:lstStyle>
          <a:p>
            <a:r>
              <a:rPr lang="nl-NL"/>
              <a:t>Klik om stijl te bewerken</a:t>
            </a:r>
            <a:endParaRPr lang="nl-BE"/>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latin typeface="FlandersArtSans-Bold" panose="00000800000000000000" pitchFamily="2" charset="0"/>
              </a:defRPr>
            </a:lvl1pPr>
            <a:lvl2pPr>
              <a:spcBef>
                <a:spcPts val="300"/>
              </a:spcBef>
              <a:defRPr sz="2000">
                <a:solidFill>
                  <a:schemeClr val="bg1">
                    <a:lumMod val="50000"/>
                  </a:schemeClr>
                </a:solidFill>
                <a:latin typeface="FlandersArtSans-Regular" panose="00000500000000000000" pitchFamily="2" charset="0"/>
              </a:defRPr>
            </a:lvl2pPr>
            <a:lvl3pPr>
              <a:spcBef>
                <a:spcPts val="300"/>
              </a:spcBef>
              <a:defRPr sz="1800">
                <a:latin typeface="FlandersArtSans-Regular" panose="00000500000000000000" pitchFamily="2" charset="0"/>
              </a:defRPr>
            </a:lvl3pPr>
            <a:lvl4pPr>
              <a:spcBef>
                <a:spcPts val="300"/>
              </a:spcBef>
              <a:defRPr sz="1800">
                <a:latin typeface="FlandersArtSans-Regular" panose="00000500000000000000" pitchFamily="2" charset="0"/>
              </a:defRPr>
            </a:lvl4pPr>
            <a:lvl5pPr>
              <a:spcBef>
                <a:spcPts val="300"/>
              </a:spcBef>
              <a:defRPr sz="1800">
                <a:latin typeface="FlandersArtSans-Regular" panose="00000500000000000000" pitchFamily="2"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028" y="5857409"/>
            <a:ext cx="1681942" cy="713891"/>
          </a:xfrm>
          <a:prstGeom prst="rect">
            <a:avLst/>
          </a:prstGeom>
        </p:spPr>
      </p:pic>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28/06/2021</a:t>
            </a:fld>
            <a:r>
              <a:rPr lang="nl-BE"/>
              <a:t> </a:t>
            </a:r>
            <a:r>
              <a:rPr lang="nl-BE" b="1"/>
              <a:t>│</a:t>
            </a:r>
            <a:fld id="{B263F6C6-2226-4286-8995-C42CB1E7C290}" type="slidenum">
              <a:rPr lang="nl-BE" smtClean="0"/>
              <a:pPr/>
              <a:t>‹nr.›</a:t>
            </a:fld>
            <a:endParaRPr lang="nl-BE"/>
          </a:p>
        </p:txBody>
      </p:sp>
      <p:sp>
        <p:nvSpPr>
          <p:cNvPr id="8" name="Titel 1"/>
          <p:cNvSpPr>
            <a:spLocks noGrp="1"/>
          </p:cNvSpPr>
          <p:nvPr>
            <p:ph type="title"/>
          </p:nvPr>
        </p:nvSpPr>
        <p:spPr>
          <a:xfrm>
            <a:off x="1296000" y="756000"/>
            <a:ext cx="7416000" cy="1116000"/>
          </a:xfrm>
        </p:spPr>
        <p:txBody>
          <a:bodyPr anchor="t" anchorCtr="0"/>
          <a:lstStyle>
            <a:lvl1pPr>
              <a:defRPr>
                <a:latin typeface="FlandersArtSans-Bold" panose="00000800000000000000" pitchFamily="2" charset="0"/>
              </a:defRPr>
            </a:lvl1pPr>
          </a:lstStyle>
          <a:p>
            <a:r>
              <a:rPr lang="nl-NL"/>
              <a:t>Klik om stijl te bewerken</a:t>
            </a:r>
            <a:endParaRPr lang="nl-BE"/>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5028" y="5857409"/>
            <a:ext cx="1681942" cy="713891"/>
          </a:xfrm>
          <a:prstGeom prst="rect">
            <a:avLst/>
          </a:prstGeom>
        </p:spPr>
      </p:pic>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288000" y="288000"/>
            <a:ext cx="8568000" cy="6264000"/>
          </a:xfrm>
        </p:spPr>
        <p:txBody>
          <a:bodyPr anchor="ctr"/>
          <a:lstStyle>
            <a:lvl1pPr marL="0" indent="0" algn="r">
              <a:buNone/>
              <a:defRPr>
                <a:solidFill>
                  <a:srgbClr val="FF0000"/>
                </a:solidFill>
              </a:defRPr>
            </a:lvl1pPr>
          </a:lstStyle>
          <a:p>
            <a:endParaRPr lang="nl-BE"/>
          </a:p>
        </p:txBody>
      </p:sp>
      <p:grpSp>
        <p:nvGrpSpPr>
          <p:cNvPr id="16" name="Groeperen 15"/>
          <p:cNvGrpSpPr/>
          <p:nvPr userDrawn="1"/>
        </p:nvGrpSpPr>
        <p:grpSpPr>
          <a:xfrm>
            <a:off x="288001" y="286525"/>
            <a:ext cx="6033505" cy="6265475"/>
            <a:chOff x="288001" y="288000"/>
            <a:chExt cx="6033505" cy="6265475"/>
          </a:xfrm>
          <a:solidFill>
            <a:schemeClr val="accent1"/>
          </a:solidFill>
        </p:grpSpPr>
        <p:sp>
          <p:nvSpPr>
            <p:cNvPr id="12" name="Rechthoek 11"/>
            <p:cNvSpPr>
              <a:spLocks/>
            </p:cNvSpPr>
            <p:nvPr userDrawn="1"/>
          </p:nvSpPr>
          <p:spPr>
            <a:xfrm>
              <a:off x="288001" y="288000"/>
              <a:ext cx="4248000" cy="6265475"/>
            </a:xfrm>
            <a:prstGeom prst="rect">
              <a:avLst/>
            </a:prstGeom>
            <a:solidFill>
              <a:srgbClr val="2B979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Rechthoekige driehoek 12"/>
            <p:cNvSpPr/>
            <p:nvPr userDrawn="1"/>
          </p:nvSpPr>
          <p:spPr>
            <a:xfrm>
              <a:off x="4536000" y="288000"/>
              <a:ext cx="1785506" cy="6264000"/>
            </a:xfrm>
            <a:prstGeom prst="rtTriangle">
              <a:avLst/>
            </a:prstGeom>
            <a:solidFill>
              <a:srgbClr val="2B979D"/>
            </a:solidFill>
            <a:ln>
              <a:solidFill>
                <a:srgbClr val="2B979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332000" y="2556000"/>
            <a:ext cx="3816000" cy="1943998"/>
          </a:xfrm>
        </p:spPr>
        <p:txBody>
          <a:bodyPr wrap="square" anchor="t" anchorCtr="0">
            <a:noAutofit/>
          </a:bodyPr>
          <a:lstStyle>
            <a:lvl1pPr algn="l">
              <a:lnSpc>
                <a:spcPts val="5200"/>
              </a:lnSpc>
              <a:defRPr sz="5200" b="0" i="0">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333577" y="4650972"/>
            <a:ext cx="3816000" cy="1224000"/>
          </a:xfrm>
          <a:prstGeom prst="rect">
            <a:avLst/>
          </a:prstGeom>
        </p:spPr>
        <p:txBody>
          <a:bodyPr bIns="0">
            <a:noAutofit/>
          </a:bodyPr>
          <a:lstStyle>
            <a:lvl1pPr marL="0" indent="0" algn="l">
              <a:lnSpc>
                <a:spcPts val="1760"/>
              </a:lnSpc>
              <a:buNone/>
              <a:defRPr sz="158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496" y="576000"/>
            <a:ext cx="1696335" cy="720000"/>
          </a:xfrm>
          <a:prstGeom prst="rect">
            <a:avLst/>
          </a:prstGeom>
        </p:spPr>
      </p:pic>
      <p:sp>
        <p:nvSpPr>
          <p:cNvPr id="14"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latin typeface="FlandersArtSans-Regular" panose="00000500000000000000" pitchFamily="2" charset="0"/>
              </a:defRPr>
            </a:lvl1pPr>
            <a:lvl5pPr>
              <a:defRPr>
                <a:latin typeface="FlandersArtSans-Regular" panose="00000500000000000000" pitchFamily="2" charset="0"/>
              </a:defRPr>
            </a:lvl5pPr>
          </a:lstStyle>
          <a:p>
            <a:pPr lvl="0"/>
            <a:r>
              <a:rPr lang="nl-NL"/>
              <a:t>KLIK OM DE MODELSTIJLEN TE BEWERKEN</a:t>
            </a:r>
          </a:p>
          <a:p>
            <a:pPr lvl="4"/>
            <a:endParaRPr lang="nl-BE"/>
          </a:p>
        </p:txBody>
      </p:sp>
    </p:spTree>
    <p:extLst>
      <p:ext uri="{BB962C8B-B14F-4D97-AF65-F5344CB8AC3E}">
        <p14:creationId xmlns:p14="http://schemas.microsoft.com/office/powerpoint/2010/main" val="127351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0.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a:t>Klik om de stijl te bewerken</a:t>
            </a:r>
            <a:endParaRPr lang="nl-BE"/>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
        <p:nvSpPr>
          <p:cNvPr id="4" name="Tijdelijke aanduiding voor datum 3"/>
          <p:cNvSpPr>
            <a:spLocks noGrp="1"/>
          </p:cNvSpPr>
          <p:nvPr>
            <p:ph type="dt" sz="half" idx="2"/>
          </p:nvPr>
        </p:nvSpPr>
        <p:spPr>
          <a:xfrm>
            <a:off x="3050875" y="6336000"/>
            <a:ext cx="900000" cy="360000"/>
          </a:xfrm>
          <a:prstGeom prst="rect">
            <a:avLst/>
          </a:prstGeom>
        </p:spPr>
        <p:txBody>
          <a:bodyPr vert="horz" lIns="91440" tIns="45720" rIns="91440" bIns="45720" rtlCol="0" anchor="ctr"/>
          <a:lstStyle>
            <a:lvl1pPr algn="l">
              <a:defRPr sz="900">
                <a:solidFill>
                  <a:schemeClr val="bg1">
                    <a:lumMod val="50000"/>
                  </a:schemeClr>
                </a:solidFill>
                <a:latin typeface="FlandersArtSans-Regular" panose="00000500000000000000" pitchFamily="2" charset="0"/>
              </a:defRPr>
            </a:lvl1pPr>
          </a:lstStyle>
          <a:p>
            <a:fld id="{FD6BEBD5-99F3-4C1B-B5AF-C9279F4847C2}" type="datetimeFigureOut">
              <a:rPr lang="nl-BE" smtClean="0"/>
              <a:pPr/>
              <a:t>28/06/2021</a:t>
            </a:fld>
            <a:endParaRPr lang="nl-BE"/>
          </a:p>
        </p:txBody>
      </p:sp>
      <p:sp>
        <p:nvSpPr>
          <p:cNvPr id="5" name="Tijdelijke aanduiding voor voettekst 4"/>
          <p:cNvSpPr>
            <a:spLocks noGrp="1"/>
          </p:cNvSpPr>
          <p:nvPr>
            <p:ph type="ftr" sz="quarter" idx="3"/>
          </p:nvPr>
        </p:nvSpPr>
        <p:spPr>
          <a:xfrm>
            <a:off x="3993393" y="6336000"/>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FlandersArtSans-Regular" panose="00000500000000000000" pitchFamily="2" charset="0"/>
              </a:defRPr>
            </a:lvl1pPr>
          </a:lstStyle>
          <a:p>
            <a:endParaRPr lang="nl-BE"/>
          </a:p>
        </p:txBody>
      </p:sp>
      <p:sp>
        <p:nvSpPr>
          <p:cNvPr id="6" name="Tijdelijke aanduiding voor dianummer 5"/>
          <p:cNvSpPr>
            <a:spLocks noGrp="1"/>
          </p:cNvSpPr>
          <p:nvPr>
            <p:ph type="sldNum" sz="quarter" idx="4"/>
          </p:nvPr>
        </p:nvSpPr>
        <p:spPr>
          <a:xfrm>
            <a:off x="5944611" y="6336000"/>
            <a:ext cx="540000" cy="360000"/>
          </a:xfrm>
          <a:prstGeom prst="rect">
            <a:avLst/>
          </a:prstGeom>
        </p:spPr>
        <p:txBody>
          <a:bodyPr vert="horz" lIns="91440" tIns="45720" rIns="91440" bIns="45720" rtlCol="0" anchor="ctr"/>
          <a:lstStyle>
            <a:lvl1pPr algn="r">
              <a:defRPr sz="900">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7" name="Rechthoek 6"/>
          <p:cNvSpPr/>
          <p:nvPr/>
        </p:nvSpPr>
        <p:spPr>
          <a:xfrm>
            <a:off x="0" y="0"/>
            <a:ext cx="288000" cy="6858000"/>
          </a:xfrm>
          <a:prstGeom prst="rect">
            <a:avLst/>
          </a:prstGeom>
          <a:solidFill>
            <a:schemeClr val="tx2"/>
          </a:solidFill>
          <a:ln>
            <a:solidFill>
              <a:srgbClr val="2B9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4" r:id="rId4"/>
    <p:sldLayoutId id="2147483678" r:id="rId5"/>
    <p:sldLayoutId id="2147483650" r:id="rId6"/>
    <p:sldLayoutId id="2147483652" r:id="rId7"/>
    <p:sldLayoutId id="2147483655" r:id="rId8"/>
  </p:sldLayoutIdLst>
  <p:txStyles>
    <p:titleStyle>
      <a:lvl1pPr algn="l" defTabSz="914400" rtl="0" eaLnBrk="1" latinLnBrk="0" hangingPunct="1">
        <a:lnSpc>
          <a:spcPts val="3800"/>
        </a:lnSpc>
        <a:spcBef>
          <a:spcPts val="0"/>
        </a:spcBef>
        <a:buNone/>
        <a:defRPr sz="3700" b="0" i="0" kern="1200">
          <a:solidFill>
            <a:schemeClr val="tx1"/>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0"/>
        </a:buBlip>
        <a:defRPr sz="2200" kern="1200" spc="0">
          <a:solidFill>
            <a:schemeClr val="tx1"/>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11"/>
        </a:buBlip>
        <a:defRPr sz="2200" kern="1200" spc="0">
          <a:solidFill>
            <a:schemeClr val="bg1">
              <a:lumMod val="50000"/>
            </a:schemeClr>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2"/>
        </a:buBlip>
        <a:defRPr sz="2000" kern="1200" spc="0">
          <a:solidFill>
            <a:schemeClr val="tx1"/>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3"/>
        </a:buBlip>
        <a:defRPr sz="2000" kern="1200" spc="0">
          <a:solidFill>
            <a:schemeClr val="tx1"/>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10"/>
        </a:buBlip>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a:t>Klik om de stijl te bewerken</a:t>
            </a:r>
            <a:endParaRPr lang="nl-BE"/>
          </a:p>
        </p:txBody>
      </p:sp>
      <p:sp>
        <p:nvSpPr>
          <p:cNvPr id="7" name="Tijdelijke aanduiding voor datum 3"/>
          <p:cNvSpPr>
            <a:spLocks noGrp="1"/>
          </p:cNvSpPr>
          <p:nvPr>
            <p:ph type="dt" sz="half" idx="2"/>
          </p:nvPr>
        </p:nvSpPr>
        <p:spPr>
          <a:xfrm>
            <a:off x="3050875" y="6339600"/>
            <a:ext cx="9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28/06/2021</a:t>
            </a:fld>
            <a:endParaRPr lang="nl-BE"/>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6" r:id="rId4"/>
  </p:sldLayoutIdLst>
  <p:txStyles>
    <p:titleStyle>
      <a:lvl1pPr algn="l" defTabSz="914400" rtl="0" eaLnBrk="1" latinLnBrk="0" hangingPunct="1">
        <a:lnSpc>
          <a:spcPts val="3800"/>
        </a:lnSpc>
        <a:spcBef>
          <a:spcPct val="0"/>
        </a:spcBef>
        <a:buNone/>
        <a:defRPr sz="37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6"/>
        </a:buBlip>
        <a:tabLst/>
        <a:defRPr sz="2200" kern="1200" spc="0" baseline="0">
          <a:solidFill>
            <a:schemeClr val="tx1"/>
          </a:solidFill>
          <a:latin typeface="FlandersArtSans-Bold" panose="00000800000000000000" pitchFamily="2"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7"/>
        </a:buBlip>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8"/>
        </a:buBlip>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9"/>
        </a:buBlip>
        <a:tabLst/>
        <a:defRPr sz="20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096000" cy="1143000"/>
          </a:xfrm>
          <a:prstGeom prst="rect">
            <a:avLst/>
          </a:prstGeom>
        </p:spPr>
        <p:txBody>
          <a:bodyPr vert="horz" lIns="91440" tIns="45720" rIns="91440" bIns="45720" rtlCol="0" anchor="t">
            <a:normAutofit/>
          </a:bodyPr>
          <a:lstStyle/>
          <a:p>
            <a:r>
              <a:rPr lang="nl-NL"/>
              <a:t>Titelstijl van model bewerken</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  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750">
                <a:solidFill>
                  <a:srgbClr val="B941FF"/>
                </a:solidFill>
                <a:latin typeface="Helvetica"/>
                <a:cs typeface="Helvetica"/>
              </a:defRPr>
            </a:lvl1pPr>
          </a:lstStyle>
          <a:p>
            <a:fld id="{341F2A47-E51C-2B45-AC0F-3CE12949E05E}" type="datetimeFigureOut">
              <a:rPr lang="nl-NL" smtClean="0"/>
              <a:pPr/>
              <a:t>28-6-2021</a:t>
            </a:fld>
            <a:endParaRPr lang="nl-NL"/>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rgbClr val="B941FF"/>
                </a:solidFill>
                <a:latin typeface="Helvetica"/>
                <a:cs typeface="Helvetica"/>
              </a:defRPr>
            </a:lvl1pPr>
          </a:lstStyle>
          <a:p>
            <a:endParaRPr lang="nl-NL"/>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750">
                <a:solidFill>
                  <a:srgbClr val="B941FF"/>
                </a:solidFill>
                <a:latin typeface="Helvetica"/>
                <a:cs typeface="Helvetica"/>
              </a:defRPr>
            </a:lvl1pPr>
          </a:lstStyle>
          <a:p>
            <a:fld id="{1B0FC511-A3D5-A248-A440-9B646E12FF48}" type="slidenum">
              <a:rPr lang="nl-NL" smtClean="0"/>
              <a:pPr/>
              <a:t>‹nr.›</a:t>
            </a:fld>
            <a:endParaRPr lang="nl-NL"/>
          </a:p>
        </p:txBody>
      </p:sp>
      <p:pic>
        <p:nvPicPr>
          <p:cNvPr id="7" name="Picture 6"/>
          <p:cNvPicPr>
            <a:picLocks noChangeAspect="1"/>
          </p:cNvPicPr>
          <p:nvPr userDrawn="1"/>
        </p:nvPicPr>
        <p:blipFill>
          <a:blip r:embed="rId15"/>
          <a:stretch>
            <a:fillRect/>
          </a:stretch>
        </p:blipFill>
        <p:spPr>
          <a:xfrm>
            <a:off x="6734137" y="274638"/>
            <a:ext cx="2109295" cy="495300"/>
          </a:xfrm>
          <a:prstGeom prst="rect">
            <a:avLst/>
          </a:prstGeom>
        </p:spPr>
      </p:pic>
    </p:spTree>
    <p:extLst>
      <p:ext uri="{BB962C8B-B14F-4D97-AF65-F5344CB8AC3E}">
        <p14:creationId xmlns:p14="http://schemas.microsoft.com/office/powerpoint/2010/main" val="4803409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4" r:id="rId13"/>
  </p:sldLayoutIdLst>
  <p:txStyles>
    <p:titleStyle>
      <a:lvl1pPr algn="l" defTabSz="342900" rtl="0" eaLnBrk="1" latinLnBrk="0" hangingPunct="1">
        <a:lnSpc>
          <a:spcPct val="100000"/>
        </a:lnSpc>
        <a:spcBef>
          <a:spcPts val="0"/>
        </a:spcBef>
        <a:buNone/>
        <a:defRPr sz="2400" b="0" i="0" kern="1200" spc="0">
          <a:solidFill>
            <a:srgbClr val="B941FF"/>
          </a:solidFill>
          <a:latin typeface="Helvetica"/>
          <a:ea typeface="+mj-ea"/>
          <a:cs typeface="Helvetica"/>
        </a:defRPr>
      </a:lvl1pPr>
    </p:titleStyle>
    <p:bodyStyle>
      <a:lvl1pPr marL="385763" indent="-385763" algn="l" defTabSz="342900" rtl="0" eaLnBrk="1" latinLnBrk="0" hangingPunct="1">
        <a:spcBef>
          <a:spcPct val="20000"/>
        </a:spcBef>
        <a:buClrTx/>
        <a:buFont typeface="+mj-lt"/>
        <a:buAutoNum type="alphaUcPeriod"/>
        <a:defRPr sz="2100" b="0" i="0" kern="1200">
          <a:solidFill>
            <a:srgbClr val="B941FF"/>
          </a:solidFill>
          <a:latin typeface="Helvetica"/>
          <a:ea typeface="+mn-ea"/>
          <a:cs typeface="Helvetica"/>
        </a:defRPr>
      </a:lvl1pPr>
      <a:lvl2pPr marL="421200" indent="0" algn="l" defTabSz="342900" rtl="0" eaLnBrk="1" latinLnBrk="0" hangingPunct="1">
        <a:lnSpc>
          <a:spcPct val="100000"/>
        </a:lnSpc>
        <a:spcBef>
          <a:spcPct val="20000"/>
        </a:spcBef>
        <a:spcAft>
          <a:spcPts val="0"/>
        </a:spcAft>
        <a:buClr>
          <a:srgbClr val="B941FF"/>
        </a:buClr>
        <a:buFont typeface="Arial"/>
        <a:buChar char="—"/>
        <a:defRPr sz="1800" b="0" i="0" kern="1200" baseline="0">
          <a:solidFill>
            <a:schemeClr val="tx1"/>
          </a:solidFill>
          <a:latin typeface="Helvetica"/>
          <a:ea typeface="+mn-ea"/>
          <a:cs typeface="Helvetica"/>
        </a:defRPr>
      </a:lvl2pPr>
      <a:lvl3pPr marL="857250" indent="-171450" algn="l" defTabSz="342900" rtl="0" eaLnBrk="1" latinLnBrk="0" hangingPunct="1">
        <a:spcBef>
          <a:spcPct val="20000"/>
        </a:spcBef>
        <a:buClr>
          <a:srgbClr val="B941FF"/>
        </a:buClr>
        <a:buSzPct val="120000"/>
        <a:buFont typeface="Arial"/>
        <a:buChar char="•"/>
        <a:defRPr sz="1500" b="0" i="0" kern="1200">
          <a:solidFill>
            <a:schemeClr val="tx1"/>
          </a:solidFill>
          <a:latin typeface="Helvetica"/>
          <a:ea typeface="+mn-ea"/>
          <a:cs typeface="Helvetica"/>
        </a:defRPr>
      </a:lvl3pPr>
      <a:lvl4pPr marL="1200150" indent="-171450" algn="l" defTabSz="342900" rtl="0" eaLnBrk="1" latinLnBrk="0" hangingPunct="1">
        <a:spcBef>
          <a:spcPct val="20000"/>
        </a:spcBef>
        <a:buClr>
          <a:srgbClr val="B941FF"/>
        </a:buClr>
        <a:buFont typeface="Arial"/>
        <a:buChar char="–"/>
        <a:defRPr sz="1350" b="0" i="0" kern="1200">
          <a:solidFill>
            <a:schemeClr val="tx1"/>
          </a:solidFill>
          <a:latin typeface="Helvetica"/>
          <a:ea typeface="+mn-ea"/>
          <a:cs typeface="Helvetica"/>
        </a:defRPr>
      </a:lvl4pPr>
      <a:lvl5pPr marL="1543050" indent="-171450" algn="l" defTabSz="342900" rtl="0" eaLnBrk="1" latinLnBrk="0" hangingPunct="1">
        <a:spcBef>
          <a:spcPct val="20000"/>
        </a:spcBef>
        <a:buClr>
          <a:srgbClr val="B941FF"/>
        </a:buClr>
        <a:buFont typeface="Courier New"/>
        <a:buChar char="o"/>
        <a:defRPr sz="1200" b="0" i="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cultureelerfgoed@vlaanderen.be"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mailto:cultureelerfgoed@vlaanderen.be" TargetMode="External"/><Relationship Id="rId2" Type="http://schemas.openxmlformats.org/officeDocument/2006/relationships/hyperlink" Target="http://www.vlaanderen.be/cjm"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hyperlink" Target="http://www.vlaanderen.be/cultureelerfgoed"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www.immaterieelerfgoed.be/"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innen&#10;&#10;Automatisch gegenereerde beschrijving">
            <a:extLst>
              <a:ext uri="{FF2B5EF4-FFF2-40B4-BE49-F238E27FC236}">
                <a16:creationId xmlns:a16="http://schemas.microsoft.com/office/drawing/2014/main" id="{BD43E8AA-1A78-4699-B860-C6D345E5E0A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85" r="1585"/>
          <a:stretch>
            <a:fillRect/>
          </a:stretch>
        </p:blipFill>
        <p:spPr>
          <a:xfrm>
            <a:off x="282677" y="0"/>
            <a:ext cx="8856000" cy="6858000"/>
          </a:xfrm>
        </p:spPr>
      </p:pic>
      <p:sp>
        <p:nvSpPr>
          <p:cNvPr id="3" name="Titel 2">
            <a:extLst>
              <a:ext uri="{FF2B5EF4-FFF2-40B4-BE49-F238E27FC236}">
                <a16:creationId xmlns:a16="http://schemas.microsoft.com/office/drawing/2014/main" id="{BC10D5FC-9DE1-4DD1-A100-647996D7DAE2}"/>
              </a:ext>
            </a:extLst>
          </p:cNvPr>
          <p:cNvSpPr>
            <a:spLocks noGrp="1"/>
          </p:cNvSpPr>
          <p:nvPr>
            <p:ph type="ctrTitle"/>
          </p:nvPr>
        </p:nvSpPr>
        <p:spPr>
          <a:xfrm>
            <a:off x="1084082" y="2337846"/>
            <a:ext cx="5099902" cy="3742443"/>
          </a:xfrm>
        </p:spPr>
        <p:txBody>
          <a:bodyPr/>
          <a:lstStyle/>
          <a:p>
            <a:r>
              <a:rPr lang="nl-BE"/>
              <a:t>Beurzen vakmanschap</a:t>
            </a:r>
          </a:p>
        </p:txBody>
      </p:sp>
      <p:sp>
        <p:nvSpPr>
          <p:cNvPr id="4" name="Ondertitel 3">
            <a:extLst>
              <a:ext uri="{FF2B5EF4-FFF2-40B4-BE49-F238E27FC236}">
                <a16:creationId xmlns:a16="http://schemas.microsoft.com/office/drawing/2014/main" id="{B797574D-5645-4D6C-8BF8-E8671BFC78B0}"/>
              </a:ext>
            </a:extLst>
          </p:cNvPr>
          <p:cNvSpPr>
            <a:spLocks noGrp="1"/>
          </p:cNvSpPr>
          <p:nvPr>
            <p:ph type="subTitle" idx="1"/>
          </p:nvPr>
        </p:nvSpPr>
        <p:spPr>
          <a:xfrm>
            <a:off x="1084082" y="4440025"/>
            <a:ext cx="7627919" cy="1370374"/>
          </a:xfrm>
        </p:spPr>
        <p:txBody>
          <a:bodyPr/>
          <a:lstStyle/>
          <a:p>
            <a:r>
              <a:rPr lang="nl-BE" dirty="0"/>
              <a:t>Infosessie 22 juni 2021</a:t>
            </a:r>
          </a:p>
        </p:txBody>
      </p:sp>
      <p:sp>
        <p:nvSpPr>
          <p:cNvPr id="5" name="Tijdelijke aanduiding voor tekst 4">
            <a:extLst>
              <a:ext uri="{FF2B5EF4-FFF2-40B4-BE49-F238E27FC236}">
                <a16:creationId xmlns:a16="http://schemas.microsoft.com/office/drawing/2014/main" id="{054F75D1-A4A0-497E-A721-0D72CBEE3750}"/>
              </a:ext>
            </a:extLst>
          </p:cNvPr>
          <p:cNvSpPr>
            <a:spLocks noGrp="1"/>
          </p:cNvSpPr>
          <p:nvPr>
            <p:ph type="body" sz="quarter" idx="15"/>
          </p:nvPr>
        </p:nvSpPr>
        <p:spPr/>
        <p:txBody>
          <a:bodyPr/>
          <a:lstStyle/>
          <a:p>
            <a:endParaRPr lang="nl-BE" dirty="0"/>
          </a:p>
        </p:txBody>
      </p:sp>
    </p:spTree>
    <p:extLst>
      <p:ext uri="{BB962C8B-B14F-4D97-AF65-F5344CB8AC3E}">
        <p14:creationId xmlns:p14="http://schemas.microsoft.com/office/powerpoint/2010/main" val="2343795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989813" y="537327"/>
            <a:ext cx="7722186" cy="1598623"/>
          </a:xfrm>
        </p:spPr>
        <p:txBody>
          <a:bodyPr/>
          <a:lstStyle/>
          <a:p>
            <a:r>
              <a:rPr lang="nl-BE"/>
              <a:t>Beurs aanvragen – Wie?</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989814" y="1232100"/>
            <a:ext cx="7722185" cy="4393800"/>
          </a:xfrm>
        </p:spPr>
        <p:txBody>
          <a:bodyPr/>
          <a:lstStyle/>
          <a:p>
            <a:pPr>
              <a:buNone/>
            </a:pPr>
            <a:endParaRPr lang="nl-NL" sz="800"/>
          </a:p>
          <a:p>
            <a:r>
              <a:rPr lang="nl-NL" sz="2000"/>
              <a:t>Beurzen zijn gericht op één-op-één doorgeven </a:t>
            </a:r>
          </a:p>
          <a:p>
            <a:pPr>
              <a:buNone/>
            </a:pPr>
            <a:endParaRPr lang="nl-NL" sz="800"/>
          </a:p>
          <a:p>
            <a:r>
              <a:rPr lang="nl-NL" sz="2000"/>
              <a:t>Meer dan 1 leerling? </a:t>
            </a:r>
            <a:r>
              <a:rPr lang="nl-NL" sz="2000" u="sng"/>
              <a:t>Dit kan</a:t>
            </a:r>
          </a:p>
          <a:p>
            <a:pPr lvl="1"/>
            <a:r>
              <a:rPr lang="nl-NL" sz="2000"/>
              <a:t>Aanvraagformulier voorziet velden voor 3 leerlingen</a:t>
            </a:r>
          </a:p>
          <a:p>
            <a:pPr lvl="1"/>
            <a:r>
              <a:rPr lang="nl-NL" sz="2000"/>
              <a:t>Meer leerlingen? </a:t>
            </a:r>
            <a:r>
              <a:rPr lang="nl-NL" sz="2000">
                <a:sym typeface="Wingdings" panose="05000000000000000000" pitchFamily="2" charset="2"/>
              </a:rPr>
              <a:t> Aangepast formulier via </a:t>
            </a:r>
            <a:r>
              <a:rPr lang="nl-NL" sz="2000">
                <a:hlinkClick r:id="rId2">
                  <a:extLst>
                    <a:ext uri="{A12FA001-AC4F-418D-AE19-62706E023703}">
                      <ahyp:hlinkClr xmlns:ahyp="http://schemas.microsoft.com/office/drawing/2018/hyperlinkcolor" val="tx"/>
                    </a:ext>
                  </a:extLst>
                </a:hlinkClick>
              </a:rPr>
              <a:t>cultureelerfgoed@vlaanderen.be</a:t>
            </a:r>
            <a:endParaRPr lang="nl-NL" sz="2000"/>
          </a:p>
          <a:p>
            <a:pPr marL="288000" lvl="1" indent="0">
              <a:buNone/>
            </a:pPr>
            <a:endParaRPr lang="nl-NL" sz="800"/>
          </a:p>
          <a:p>
            <a:r>
              <a:rPr lang="nl-NL" sz="2000"/>
              <a:t>Meer dan 1 meester? </a:t>
            </a:r>
            <a:r>
              <a:rPr lang="nl-NL" sz="2000" u="sng"/>
              <a:t>Kan niet</a:t>
            </a:r>
          </a:p>
          <a:p>
            <a:pPr>
              <a:buNone/>
            </a:pPr>
            <a:endParaRPr lang="nl-BE"/>
          </a:p>
        </p:txBody>
      </p:sp>
      <p:pic>
        <p:nvPicPr>
          <p:cNvPr id="5" name="Afbeelding 4" descr="Afbeelding met tekst, tafel, eettafel&#10;&#10;Automatisch gegenereerde beschrijving">
            <a:extLst>
              <a:ext uri="{FF2B5EF4-FFF2-40B4-BE49-F238E27FC236}">
                <a16:creationId xmlns:a16="http://schemas.microsoft.com/office/drawing/2014/main" id="{526BF698-B726-4616-B016-29681969F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22" y="3854784"/>
            <a:ext cx="4248492" cy="2262434"/>
          </a:xfrm>
          <a:prstGeom prst="rect">
            <a:avLst/>
          </a:prstGeom>
        </p:spPr>
      </p:pic>
    </p:spTree>
    <p:extLst>
      <p:ext uri="{BB962C8B-B14F-4D97-AF65-F5344CB8AC3E}">
        <p14:creationId xmlns:p14="http://schemas.microsoft.com/office/powerpoint/2010/main" val="3724621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989814" y="600361"/>
            <a:ext cx="7722186" cy="1598623"/>
          </a:xfrm>
        </p:spPr>
        <p:txBody>
          <a:bodyPr/>
          <a:lstStyle/>
          <a:p>
            <a:r>
              <a:rPr lang="nl-BE"/>
              <a:t>Duur van het traject</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989814" y="1232100"/>
            <a:ext cx="7722186" cy="4393800"/>
          </a:xfrm>
        </p:spPr>
        <p:txBody>
          <a:bodyPr/>
          <a:lstStyle/>
          <a:p>
            <a:pPr>
              <a:buNone/>
            </a:pPr>
            <a:endParaRPr lang="nl-NL" sz="800"/>
          </a:p>
          <a:p>
            <a:r>
              <a:rPr lang="nl-NL" sz="2000"/>
              <a:t>Maximaal 24 maanden </a:t>
            </a:r>
          </a:p>
          <a:p>
            <a:pPr>
              <a:buNone/>
            </a:pPr>
            <a:endParaRPr lang="nl-NL" sz="800"/>
          </a:p>
          <a:p>
            <a:r>
              <a:rPr lang="nl-NL" sz="2000"/>
              <a:t>Start: ten vroegste 1 januari &amp; ten laatste 1 juli 2022</a:t>
            </a:r>
          </a:p>
          <a:p>
            <a:pPr>
              <a:buNone/>
            </a:pPr>
            <a:endParaRPr lang="nl-NL" sz="800"/>
          </a:p>
          <a:p>
            <a:r>
              <a:rPr lang="nl-NL" sz="2000"/>
              <a:t>Looptijd in functie van trajectinhoud</a:t>
            </a:r>
          </a:p>
          <a:p>
            <a:pPr lvl="1"/>
            <a:r>
              <a:rPr lang="nl-NL" sz="2000"/>
              <a:t>Motiveer looptijd!</a:t>
            </a:r>
          </a:p>
          <a:p>
            <a:pPr>
              <a:buNone/>
            </a:pPr>
            <a:endParaRPr lang="nl-BE"/>
          </a:p>
        </p:txBody>
      </p:sp>
      <p:pic>
        <p:nvPicPr>
          <p:cNvPr id="10" name="Afbeelding 9" descr="Afbeelding met tekst, persoon, binnen, werken&#10;&#10;Automatisch gegenereerde beschrijving">
            <a:extLst>
              <a:ext uri="{FF2B5EF4-FFF2-40B4-BE49-F238E27FC236}">
                <a16:creationId xmlns:a16="http://schemas.microsoft.com/office/drawing/2014/main" id="{6BB8F1EF-6B90-40D6-8C4F-4039C5948EA4}"/>
              </a:ext>
            </a:extLst>
          </p:cNvPr>
          <p:cNvPicPr>
            <a:picLocks noChangeAspect="1"/>
          </p:cNvPicPr>
          <p:nvPr/>
        </p:nvPicPr>
        <p:blipFill rotWithShape="1">
          <a:blip r:embed="rId3">
            <a:extLst>
              <a:ext uri="{28A0092B-C50C-407E-A947-70E740481C1C}">
                <a14:useLocalDpi xmlns:a14="http://schemas.microsoft.com/office/drawing/2010/main" val="0"/>
              </a:ext>
            </a:extLst>
          </a:blip>
          <a:srcRect l="221" t="365" r="4801" b="-365"/>
          <a:stretch/>
        </p:blipFill>
        <p:spPr>
          <a:xfrm>
            <a:off x="694029" y="3165869"/>
            <a:ext cx="4156878" cy="2460031"/>
          </a:xfrm>
          <a:prstGeom prst="rect">
            <a:avLst/>
          </a:prstGeom>
        </p:spPr>
      </p:pic>
      <p:pic>
        <p:nvPicPr>
          <p:cNvPr id="8" name="Afbeelding 7" descr="Afbeelding met persoon, muziek, gekleed, orkest&#10;&#10;Automatisch gegenereerde beschrijving">
            <a:extLst>
              <a:ext uri="{FF2B5EF4-FFF2-40B4-BE49-F238E27FC236}">
                <a16:creationId xmlns:a16="http://schemas.microsoft.com/office/drawing/2014/main" id="{33BD984D-F370-4B67-90E3-FA4AF0DB7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4992" y="4131749"/>
            <a:ext cx="3767008" cy="2511339"/>
          </a:xfrm>
          <a:prstGeom prst="rect">
            <a:avLst/>
          </a:prstGeom>
        </p:spPr>
      </p:pic>
    </p:spTree>
    <p:extLst>
      <p:ext uri="{BB962C8B-B14F-4D97-AF65-F5344CB8AC3E}">
        <p14:creationId xmlns:p14="http://schemas.microsoft.com/office/powerpoint/2010/main" val="57037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857839" y="867266"/>
            <a:ext cx="8088198" cy="967027"/>
          </a:xfrm>
        </p:spPr>
        <p:txBody>
          <a:bodyPr/>
          <a:lstStyle/>
          <a:p>
            <a:r>
              <a:rPr lang="nl-BE"/>
              <a:t>Wanneer &amp; hoe een beurs aanvragen</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857839" y="1638576"/>
            <a:ext cx="7637345" cy="3385132"/>
          </a:xfrm>
        </p:spPr>
        <p:txBody>
          <a:bodyPr/>
          <a:lstStyle/>
          <a:p>
            <a:pPr>
              <a:buNone/>
            </a:pPr>
            <a:endParaRPr lang="nl-NL" sz="800"/>
          </a:p>
          <a:p>
            <a:r>
              <a:rPr lang="nl-NL" sz="2000"/>
              <a:t>Digitaal bij Departement Cultuur, Jeugd &amp; Media</a:t>
            </a:r>
          </a:p>
          <a:p>
            <a:pPr>
              <a:buNone/>
            </a:pPr>
            <a:endParaRPr lang="nl-NL" sz="800"/>
          </a:p>
          <a:p>
            <a:r>
              <a:rPr lang="nl-NL" sz="2000"/>
              <a:t>Via aanvraagformulier</a:t>
            </a:r>
          </a:p>
          <a:p>
            <a:pPr lvl="1"/>
            <a:r>
              <a:rPr lang="nl-NL" sz="2000"/>
              <a:t>Download van </a:t>
            </a:r>
            <a:r>
              <a:rPr lang="nl-NL" sz="2000" u="sng">
                <a:hlinkClick r:id="rId2">
                  <a:extLst>
                    <a:ext uri="{A12FA001-AC4F-418D-AE19-62706E023703}">
                      <ahyp:hlinkClr xmlns:ahyp="http://schemas.microsoft.com/office/drawing/2018/hyperlinkcolor" val="tx"/>
                    </a:ext>
                  </a:extLst>
                </a:hlinkClick>
              </a:rPr>
              <a:t>www.vlaanderen.be/</a:t>
            </a:r>
            <a:r>
              <a:rPr lang="nl-NL" sz="2000" u="sng"/>
              <a:t>cultureelerfgoed</a:t>
            </a:r>
          </a:p>
          <a:p>
            <a:pPr lvl="2"/>
            <a:r>
              <a:rPr lang="nl-NL" sz="1800"/>
              <a:t>Terug te vinden bij subsidies</a:t>
            </a:r>
          </a:p>
          <a:p>
            <a:pPr marL="576000" lvl="2" indent="0">
              <a:buNone/>
            </a:pPr>
            <a:endParaRPr lang="nl-NL" sz="800"/>
          </a:p>
          <a:p>
            <a:r>
              <a:rPr lang="nl-NL" sz="2000"/>
              <a:t>Indienen per mail via </a:t>
            </a:r>
            <a:r>
              <a:rPr lang="nl-NL" sz="2000">
                <a:hlinkClick r:id="rId3"/>
              </a:rPr>
              <a:t>cultureelerfgoed@vlaanderen.be</a:t>
            </a:r>
            <a:endParaRPr lang="nl-NL" sz="2000"/>
          </a:p>
          <a:p>
            <a:pPr>
              <a:buNone/>
            </a:pPr>
            <a:endParaRPr lang="nl-NL" sz="800"/>
          </a:p>
          <a:p>
            <a:r>
              <a:rPr lang="nl-NL" sz="2000"/>
              <a:t>Deadline: 15 september 2021</a:t>
            </a:r>
          </a:p>
          <a:p>
            <a:pPr>
              <a:buNone/>
            </a:pPr>
            <a:endParaRPr lang="nl-NL"/>
          </a:p>
        </p:txBody>
      </p:sp>
    </p:spTree>
    <p:extLst>
      <p:ext uri="{BB962C8B-B14F-4D97-AF65-F5344CB8AC3E}">
        <p14:creationId xmlns:p14="http://schemas.microsoft.com/office/powerpoint/2010/main" val="4115087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959901" y="641023"/>
            <a:ext cx="7675052" cy="1230977"/>
          </a:xfrm>
        </p:spPr>
        <p:txBody>
          <a:bodyPr/>
          <a:lstStyle/>
          <a:p>
            <a:r>
              <a:rPr lang="nl-BE"/>
              <a:t>Ontvankelijkheid, beoordeling en beslissing</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959901" y="1791094"/>
            <a:ext cx="8184099" cy="4082716"/>
          </a:xfrm>
        </p:spPr>
        <p:txBody>
          <a:bodyPr/>
          <a:lstStyle/>
          <a:p>
            <a:pPr>
              <a:buNone/>
            </a:pPr>
            <a:endParaRPr lang="nl-NL" sz="800"/>
          </a:p>
          <a:p>
            <a:r>
              <a:rPr lang="nl-NL" sz="2000"/>
              <a:t>Na 15 september: administratie controleert of aanvraag ontvankelijk is</a:t>
            </a:r>
          </a:p>
          <a:p>
            <a:pPr lvl="1"/>
            <a:r>
              <a:rPr lang="nl-NL" sz="2000"/>
              <a:t>Tijdig &amp; volledig ingediend (uiterlijk 15 september)</a:t>
            </a:r>
          </a:p>
          <a:p>
            <a:pPr lvl="1"/>
            <a:r>
              <a:rPr lang="nl-NL" sz="2000"/>
              <a:t>Ingediend door natuurlijke personen of rechtspersonen</a:t>
            </a:r>
          </a:p>
          <a:p>
            <a:pPr lvl="1"/>
            <a:r>
              <a:rPr lang="nl-NL" sz="2000"/>
              <a:t>Ondertekend door alle partners </a:t>
            </a:r>
          </a:p>
          <a:p>
            <a:pPr lvl="1"/>
            <a:r>
              <a:rPr lang="nl-NL" sz="2000"/>
              <a:t>Met raming van voorziene kosten voor meester &amp; leerling(en)</a:t>
            </a:r>
          </a:p>
          <a:p>
            <a:pPr marL="288000" lvl="1" indent="0">
              <a:buNone/>
            </a:pPr>
            <a:endParaRPr lang="nl-NL" sz="800"/>
          </a:p>
          <a:p>
            <a:r>
              <a:rPr lang="nl-NL" sz="2000"/>
              <a:t>Jury toetst aanvraag aan beoordelingscriteria</a:t>
            </a:r>
          </a:p>
          <a:p>
            <a:pPr>
              <a:buNone/>
            </a:pPr>
            <a:endParaRPr lang="nl-NL" sz="800"/>
          </a:p>
          <a:p>
            <a:r>
              <a:rPr lang="nl-NL" sz="2000"/>
              <a:t>Minister ontvangt advies &amp; beslist </a:t>
            </a:r>
            <a:r>
              <a:rPr lang="nl-NL" sz="2000" err="1"/>
              <a:t>i.f.v</a:t>
            </a:r>
            <a:r>
              <a:rPr lang="nl-NL" sz="2000"/>
              <a:t>. budget</a:t>
            </a:r>
          </a:p>
          <a:p>
            <a:pPr>
              <a:buNone/>
            </a:pPr>
            <a:endParaRPr lang="nl-NL" sz="800"/>
          </a:p>
          <a:p>
            <a:r>
              <a:rPr lang="nl-NL" sz="2000"/>
              <a:t>Eind november/begin december: bekendmaking</a:t>
            </a:r>
          </a:p>
          <a:p>
            <a:pPr>
              <a:buNone/>
            </a:pPr>
            <a:endParaRPr lang="nl-NL"/>
          </a:p>
          <a:p>
            <a:pPr>
              <a:buNone/>
            </a:pPr>
            <a:endParaRPr lang="nl-NL"/>
          </a:p>
          <a:p>
            <a:pPr>
              <a:buNone/>
            </a:pPr>
            <a:endParaRPr lang="nl-NL"/>
          </a:p>
        </p:txBody>
      </p:sp>
    </p:spTree>
    <p:extLst>
      <p:ext uri="{BB962C8B-B14F-4D97-AF65-F5344CB8AC3E}">
        <p14:creationId xmlns:p14="http://schemas.microsoft.com/office/powerpoint/2010/main" val="425079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961534" y="443061"/>
            <a:ext cx="7750466" cy="1428940"/>
          </a:xfrm>
        </p:spPr>
        <p:txBody>
          <a:bodyPr/>
          <a:lstStyle/>
          <a:p>
            <a:r>
              <a:rPr lang="nl-BE"/>
              <a:t>5 beoordelingscriteria</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121790"/>
            <a:ext cx="7920147" cy="4384374"/>
          </a:xfrm>
        </p:spPr>
        <p:txBody>
          <a:bodyPr/>
          <a:lstStyle/>
          <a:p>
            <a:pPr>
              <a:buNone/>
            </a:pPr>
            <a:endParaRPr lang="nl-NL" sz="800"/>
          </a:p>
          <a:p>
            <a:pPr marL="342900" indent="-342900">
              <a:buFont typeface="Wingdings" panose="05000000000000000000" pitchFamily="2" charset="2"/>
              <a:buChar char="ü"/>
            </a:pPr>
            <a:r>
              <a:rPr lang="nl-NL" sz="2000"/>
              <a:t>Belang &amp; kwaliteit van het vakmanschap van de meester</a:t>
            </a:r>
          </a:p>
          <a:p>
            <a:pPr>
              <a:buNone/>
            </a:pPr>
            <a:endParaRPr lang="nl-NL" sz="1100"/>
          </a:p>
          <a:p>
            <a:pPr marL="342900" indent="-342900">
              <a:buFont typeface="Wingdings" panose="05000000000000000000" pitchFamily="2" charset="2"/>
              <a:buChar char="ü"/>
            </a:pPr>
            <a:r>
              <a:rPr lang="nl-NL" sz="2000"/>
              <a:t>Mate waarin traject bijdraagt tot het duurzaam doorgeven van immaterieel cultureel erfgoed</a:t>
            </a:r>
          </a:p>
          <a:p>
            <a:pPr>
              <a:buNone/>
            </a:pPr>
            <a:endParaRPr lang="nl-NL" sz="1100"/>
          </a:p>
          <a:p>
            <a:pPr marL="342900" indent="-342900">
              <a:buFont typeface="Wingdings" panose="05000000000000000000" pitchFamily="2" charset="2"/>
              <a:buChar char="ü"/>
            </a:pPr>
            <a:r>
              <a:rPr lang="nl-NL" sz="2000"/>
              <a:t>Maatschappelijke relevantie van het vakmanschap en van het doorgeven ervan</a:t>
            </a:r>
          </a:p>
          <a:p>
            <a:pPr>
              <a:buNone/>
            </a:pPr>
            <a:endParaRPr lang="nl-NL" sz="1100"/>
          </a:p>
          <a:p>
            <a:pPr marL="342900" indent="-342900">
              <a:buFont typeface="Wingdings" panose="05000000000000000000" pitchFamily="2" charset="2"/>
              <a:buChar char="ü"/>
            </a:pPr>
            <a:r>
              <a:rPr lang="nl-NL" sz="2000"/>
              <a:t>Kwaliteit van inhoudelijke concept &amp; concrete uitwerking van het traject</a:t>
            </a:r>
          </a:p>
          <a:p>
            <a:pPr marL="342900" indent="-342900">
              <a:buFont typeface="Wingdings" panose="05000000000000000000" pitchFamily="2" charset="2"/>
              <a:buChar char="ü"/>
            </a:pPr>
            <a:endParaRPr lang="nl-NL" sz="1100"/>
          </a:p>
          <a:p>
            <a:pPr marL="342900" indent="-342900">
              <a:buFont typeface="Wingdings" panose="05000000000000000000" pitchFamily="2" charset="2"/>
              <a:buChar char="ü"/>
            </a:pPr>
            <a:r>
              <a:rPr lang="nl-NL" sz="2000"/>
              <a:t>Mate van betrokkenheid van organisaties/experten van binnen of buiten de erfgoedsector</a:t>
            </a:r>
          </a:p>
          <a:p>
            <a:pPr>
              <a:buNone/>
            </a:pPr>
            <a:endParaRPr lang="nl-NL"/>
          </a:p>
          <a:p>
            <a:pPr>
              <a:buNone/>
            </a:pPr>
            <a:endParaRPr lang="nl-NL"/>
          </a:p>
          <a:p>
            <a:pPr>
              <a:buNone/>
            </a:pPr>
            <a:endParaRPr lang="nl-NL"/>
          </a:p>
        </p:txBody>
      </p:sp>
    </p:spTree>
    <p:extLst>
      <p:ext uri="{BB962C8B-B14F-4D97-AF65-F5344CB8AC3E}">
        <p14:creationId xmlns:p14="http://schemas.microsoft.com/office/powerpoint/2010/main" val="2736846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Belang &amp; kwaliteit van het vakmanschap van de meester</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677060"/>
            <a:ext cx="7920147" cy="4026156"/>
          </a:xfrm>
        </p:spPr>
        <p:txBody>
          <a:bodyPr/>
          <a:lstStyle/>
          <a:p>
            <a:pPr>
              <a:buNone/>
            </a:pPr>
            <a:endParaRPr lang="nl-NL" sz="800"/>
          </a:p>
          <a:p>
            <a:r>
              <a:rPr lang="nl-NL" sz="2000"/>
              <a:t>Wat is de kwaliteit van het vakmanschap? </a:t>
            </a:r>
          </a:p>
          <a:p>
            <a:pPr lvl="1"/>
            <a:r>
              <a:rPr lang="nl-NL" sz="2000"/>
              <a:t>Ervaring van meester?</a:t>
            </a:r>
          </a:p>
          <a:p>
            <a:pPr lvl="1"/>
            <a:r>
              <a:rPr lang="nl-NL" sz="2000"/>
              <a:t>Belang van vakmanschap voor vakgebied? </a:t>
            </a:r>
          </a:p>
          <a:p>
            <a:pPr marL="288000" lvl="1" indent="0">
              <a:buNone/>
            </a:pPr>
            <a:endParaRPr lang="nl-NL" sz="800"/>
          </a:p>
          <a:p>
            <a:r>
              <a:rPr lang="nl-NL" sz="2000"/>
              <a:t>CV toevoegen als bijlage!</a:t>
            </a:r>
          </a:p>
        </p:txBody>
      </p:sp>
      <p:pic>
        <p:nvPicPr>
          <p:cNvPr id="11" name="Afbeelding 10" descr="Afbeelding met persoon, person, binnen, ouder&#10;&#10;Automatisch gegenereerde beschrijving">
            <a:extLst>
              <a:ext uri="{FF2B5EF4-FFF2-40B4-BE49-F238E27FC236}">
                <a16:creationId xmlns:a16="http://schemas.microsoft.com/office/drawing/2014/main" id="{031A7207-EE9B-4FF7-A504-5FAC163B5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912" y="3309651"/>
            <a:ext cx="2714920" cy="3326733"/>
          </a:xfrm>
          <a:prstGeom prst="rect">
            <a:avLst/>
          </a:prstGeom>
        </p:spPr>
      </p:pic>
      <p:pic>
        <p:nvPicPr>
          <p:cNvPr id="15" name="Afbeelding 14" descr="Afbeelding met persoon&#10;&#10;Automatisch gegenereerde beschrijving">
            <a:extLst>
              <a:ext uri="{FF2B5EF4-FFF2-40B4-BE49-F238E27FC236}">
                <a16:creationId xmlns:a16="http://schemas.microsoft.com/office/drawing/2014/main" id="{F3A6D447-C19B-46A4-A1B9-A09231C2E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52" y="3309651"/>
            <a:ext cx="4020262" cy="2487833"/>
          </a:xfrm>
          <a:prstGeom prst="rect">
            <a:avLst/>
          </a:prstGeom>
        </p:spPr>
      </p:pic>
    </p:spTree>
    <p:extLst>
      <p:ext uri="{BB962C8B-B14F-4D97-AF65-F5344CB8AC3E}">
        <p14:creationId xmlns:p14="http://schemas.microsoft.com/office/powerpoint/2010/main" val="323959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Duurzaam doorgeven van immaterieel erfgoed</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121790"/>
            <a:ext cx="7920147" cy="4384374"/>
          </a:xfrm>
        </p:spPr>
        <p:txBody>
          <a:bodyPr/>
          <a:lstStyle/>
          <a:p>
            <a:pPr>
              <a:buNone/>
            </a:pPr>
            <a:endParaRPr lang="nl-NL"/>
          </a:p>
          <a:p>
            <a:pPr>
              <a:buNone/>
            </a:pPr>
            <a:endParaRPr lang="nl-NL"/>
          </a:p>
          <a:p>
            <a:r>
              <a:rPr lang="nl-NL" sz="2000"/>
              <a:t>Vakmanschap past binnen definitie van immaterieel erfgoed</a:t>
            </a:r>
          </a:p>
          <a:p>
            <a:pPr lvl="1"/>
            <a:r>
              <a:rPr lang="nl-NL" sz="2000"/>
              <a:t>“kennis &amp; praktijken die een gemeenschap, groep of, in sommige gevallen, een individu, heeft overgeërfd &amp; die zij belangrijk achten om door te geven aan toekomstige generaties”</a:t>
            </a:r>
          </a:p>
          <a:p>
            <a:pPr marL="288000" lvl="1" indent="0">
              <a:buNone/>
            </a:pPr>
            <a:endParaRPr lang="nl-NL" sz="800"/>
          </a:p>
          <a:p>
            <a:r>
              <a:rPr lang="nl-NL" sz="2000"/>
              <a:t>Meerwaarde voor het immaterieel erfgoed in Vlaanderen: </a:t>
            </a:r>
          </a:p>
          <a:p>
            <a:pPr lvl="1"/>
            <a:r>
              <a:rPr lang="nl-NL" sz="2000"/>
              <a:t>Wat is de bijdrage van het traject aan immaterieel erfgoed in Vlaanderen?</a:t>
            </a:r>
          </a:p>
          <a:p>
            <a:pPr lvl="1"/>
            <a:r>
              <a:rPr lang="nl-NL" sz="2000"/>
              <a:t>Hoe kunnen overgedragen kennis &amp; vaardigheden in Vlaanderen worden ingezet? </a:t>
            </a:r>
          </a:p>
        </p:txBody>
      </p:sp>
    </p:spTree>
    <p:extLst>
      <p:ext uri="{BB962C8B-B14F-4D97-AF65-F5344CB8AC3E}">
        <p14:creationId xmlns:p14="http://schemas.microsoft.com/office/powerpoint/2010/main" val="259934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16437" y="557086"/>
            <a:ext cx="7711125" cy="1008669"/>
          </a:xfrm>
        </p:spPr>
        <p:txBody>
          <a:bodyPr/>
          <a:lstStyle/>
          <a:p>
            <a:r>
              <a:rPr lang="nl-BE"/>
              <a:t>Duurzaam doorgeven van immaterieel erfgoed</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688157" y="1630838"/>
            <a:ext cx="8352148" cy="3894179"/>
          </a:xfrm>
        </p:spPr>
        <p:txBody>
          <a:bodyPr/>
          <a:lstStyle/>
          <a:p>
            <a:pPr>
              <a:buNone/>
            </a:pPr>
            <a:endParaRPr lang="nl-NL"/>
          </a:p>
          <a:p>
            <a:r>
              <a:rPr lang="nl-NL" sz="2000"/>
              <a:t>Duurzaam documenteren van doorgegeven kennis &amp; praktijken</a:t>
            </a:r>
          </a:p>
        </p:txBody>
      </p:sp>
      <p:pic>
        <p:nvPicPr>
          <p:cNvPr id="5" name="Afbeelding 4">
            <a:extLst>
              <a:ext uri="{FF2B5EF4-FFF2-40B4-BE49-F238E27FC236}">
                <a16:creationId xmlns:a16="http://schemas.microsoft.com/office/drawing/2014/main" id="{7DB45C28-9CF7-4130-9A4F-8EE818F8DEBC}"/>
              </a:ext>
            </a:extLst>
          </p:cNvPr>
          <p:cNvPicPr>
            <a:picLocks noChangeAspect="1"/>
          </p:cNvPicPr>
          <p:nvPr/>
        </p:nvPicPr>
        <p:blipFill rotWithShape="1">
          <a:blip r:embed="rId2">
            <a:extLst>
              <a:ext uri="{28A0092B-C50C-407E-A947-70E740481C1C}">
                <a14:useLocalDpi xmlns:a14="http://schemas.microsoft.com/office/drawing/2010/main" val="0"/>
              </a:ext>
            </a:extLst>
          </a:blip>
          <a:srcRect t="18454"/>
          <a:stretch/>
        </p:blipFill>
        <p:spPr>
          <a:xfrm>
            <a:off x="5681527" y="2509340"/>
            <a:ext cx="2966581" cy="3226870"/>
          </a:xfrm>
          <a:prstGeom prst="rect">
            <a:avLst/>
          </a:prstGeom>
        </p:spPr>
      </p:pic>
      <p:pic>
        <p:nvPicPr>
          <p:cNvPr id="7" name="Afbeelding 6" descr="Afbeelding met binnen, persoon, staand, voorbereiden&#10;&#10;Automatisch gegenereerde beschrijving">
            <a:extLst>
              <a:ext uri="{FF2B5EF4-FFF2-40B4-BE49-F238E27FC236}">
                <a16:creationId xmlns:a16="http://schemas.microsoft.com/office/drawing/2014/main" id="{3EFA1603-B9C1-46C5-AB29-F7878DD14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26" y="2509340"/>
            <a:ext cx="4844432" cy="3226870"/>
          </a:xfrm>
          <a:prstGeom prst="rect">
            <a:avLst/>
          </a:prstGeom>
        </p:spPr>
      </p:pic>
    </p:spTree>
    <p:extLst>
      <p:ext uri="{BB962C8B-B14F-4D97-AF65-F5344CB8AC3E}">
        <p14:creationId xmlns:p14="http://schemas.microsoft.com/office/powerpoint/2010/main" val="2221899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Maatschappelijke relevantie</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641024" y="1263192"/>
            <a:ext cx="8070976" cy="4242972"/>
          </a:xfrm>
        </p:spPr>
        <p:txBody>
          <a:bodyPr/>
          <a:lstStyle/>
          <a:p>
            <a:pPr>
              <a:buNone/>
            </a:pPr>
            <a:endParaRPr lang="nl-NL"/>
          </a:p>
          <a:p>
            <a:r>
              <a:rPr lang="nl-NL" sz="2000"/>
              <a:t>Niet elk vakmanschap moet worden bewaard</a:t>
            </a:r>
          </a:p>
          <a:p>
            <a:pPr>
              <a:buNone/>
            </a:pPr>
            <a:endParaRPr lang="nl-NL" sz="800"/>
          </a:p>
          <a:p>
            <a:r>
              <a:rPr lang="nl-NL" sz="2000"/>
              <a:t>Wat is de meerwaarde voor de samenleving? </a:t>
            </a:r>
          </a:p>
          <a:p>
            <a:pPr lvl="1"/>
            <a:r>
              <a:rPr lang="nl-NL" sz="2000"/>
              <a:t>Brede interpretatie, niet enkel ‘economisch nut’</a:t>
            </a:r>
          </a:p>
          <a:p>
            <a:pPr lvl="2"/>
            <a:r>
              <a:rPr lang="nl-NL" sz="1800"/>
              <a:t>Is het vakmanschap bedreigd? </a:t>
            </a:r>
          </a:p>
          <a:p>
            <a:pPr lvl="2"/>
            <a:r>
              <a:rPr lang="nl-NL" sz="1800"/>
              <a:t>Kan het leiden tot nieuwe toepassingen?</a:t>
            </a:r>
          </a:p>
          <a:p>
            <a:pPr lvl="2"/>
            <a:r>
              <a:rPr lang="nl-NL" sz="1800"/>
              <a:t>Sluit het aan bij maatschappelijke tendensen (bv. duurzaamheid)</a:t>
            </a:r>
          </a:p>
        </p:txBody>
      </p:sp>
      <p:pic>
        <p:nvPicPr>
          <p:cNvPr id="8" name="Tijdelijke aanduiding voor afbeelding 11" descr="Afbeelding met persoon, binnen, plafond, restaurant&#10;&#10;Automatisch gegenereerde beschrijving">
            <a:extLst>
              <a:ext uri="{FF2B5EF4-FFF2-40B4-BE49-F238E27FC236}">
                <a16:creationId xmlns:a16="http://schemas.microsoft.com/office/drawing/2014/main" id="{E386B6EE-2D9E-4D97-B35B-86A29E1DB698}"/>
              </a:ext>
            </a:extLst>
          </p:cNvPr>
          <p:cNvPicPr>
            <a:picLocks noChangeAspect="1"/>
          </p:cNvPicPr>
          <p:nvPr/>
        </p:nvPicPr>
        <p:blipFill>
          <a:blip r:embed="rId2" cstate="print">
            <a:extLst>
              <a:ext uri="{28A0092B-C50C-407E-A947-70E740481C1C}">
                <a14:useLocalDpi xmlns:a14="http://schemas.microsoft.com/office/drawing/2010/main" val="0"/>
              </a:ext>
            </a:extLst>
          </a:blip>
          <a:srcRect l="13209" r="13209"/>
          <a:stretch>
            <a:fillRect/>
          </a:stretch>
        </p:blipFill>
        <p:spPr>
          <a:xfrm>
            <a:off x="432000" y="3608712"/>
            <a:ext cx="2132092" cy="2173492"/>
          </a:xfrm>
          <a:prstGeom prst="rect">
            <a:avLst/>
          </a:prstGeom>
        </p:spPr>
      </p:pic>
      <p:pic>
        <p:nvPicPr>
          <p:cNvPr id="12" name="Afbeelding 11">
            <a:extLst>
              <a:ext uri="{FF2B5EF4-FFF2-40B4-BE49-F238E27FC236}">
                <a16:creationId xmlns:a16="http://schemas.microsoft.com/office/drawing/2014/main" id="{C0FCF981-59E0-4545-B9E1-5B16A64A6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5824" y="3608712"/>
            <a:ext cx="3263017" cy="2173492"/>
          </a:xfrm>
          <a:prstGeom prst="rect">
            <a:avLst/>
          </a:prstGeom>
        </p:spPr>
      </p:pic>
      <p:pic>
        <p:nvPicPr>
          <p:cNvPr id="14" name="Afbeelding 13" descr="Afbeelding met binnen&#10;&#10;Automatisch gegenereerde beschrijving">
            <a:extLst>
              <a:ext uri="{FF2B5EF4-FFF2-40B4-BE49-F238E27FC236}">
                <a16:creationId xmlns:a16="http://schemas.microsoft.com/office/drawing/2014/main" id="{35DD74FE-E640-428A-9E7B-FC9D6C6AEC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0573" y="3608712"/>
            <a:ext cx="2931736" cy="2173492"/>
          </a:xfrm>
          <a:prstGeom prst="rect">
            <a:avLst/>
          </a:prstGeom>
        </p:spPr>
      </p:pic>
    </p:spTree>
    <p:extLst>
      <p:ext uri="{BB962C8B-B14F-4D97-AF65-F5344CB8AC3E}">
        <p14:creationId xmlns:p14="http://schemas.microsoft.com/office/powerpoint/2010/main" val="523443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Kwaliteit inhoudelijk concept en concrete uitwerking</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07010" y="1564848"/>
            <a:ext cx="6900422" cy="3941315"/>
          </a:xfrm>
        </p:spPr>
        <p:txBody>
          <a:bodyPr/>
          <a:lstStyle/>
          <a:p>
            <a:pPr>
              <a:buNone/>
            </a:pPr>
            <a:endParaRPr lang="nl-NL" sz="800"/>
          </a:p>
          <a:p>
            <a:r>
              <a:rPr lang="nl-NL" sz="2000"/>
              <a:t>Afbakening &amp; uitwerking (ook financieel)</a:t>
            </a:r>
          </a:p>
          <a:p>
            <a:pPr lvl="1"/>
            <a:r>
              <a:rPr lang="nl-NL" sz="2000"/>
              <a:t>Helder, realistisch &amp; uitvoerbaar</a:t>
            </a:r>
          </a:p>
          <a:p>
            <a:pPr marL="288000" lvl="1" indent="0">
              <a:buNone/>
            </a:pPr>
            <a:endParaRPr lang="nl-NL" sz="800"/>
          </a:p>
          <a:p>
            <a:r>
              <a:rPr lang="nl-NL" sz="2000"/>
              <a:t>Motivatie van aanvragers </a:t>
            </a:r>
          </a:p>
          <a:p>
            <a:pPr>
              <a:buNone/>
            </a:pPr>
            <a:endParaRPr lang="nl-NL" sz="800"/>
          </a:p>
          <a:p>
            <a:r>
              <a:rPr lang="nl-NL" sz="2000"/>
              <a:t>Leermethode &amp; meerwaarde t.o.v. reguliere opleidingscircuit </a:t>
            </a:r>
          </a:p>
          <a:p>
            <a:pPr>
              <a:buNone/>
            </a:pPr>
            <a:endParaRPr lang="nl-NL" sz="800"/>
          </a:p>
          <a:p>
            <a:r>
              <a:rPr lang="nl-NL" sz="2000"/>
              <a:t>Afspraken tussen meester &amp; leerling</a:t>
            </a:r>
          </a:p>
          <a:p>
            <a:pPr lvl="1"/>
            <a:r>
              <a:rPr lang="nl-NL" sz="2000"/>
              <a:t>Goede afspraken maken goede vrienden!</a:t>
            </a:r>
          </a:p>
        </p:txBody>
      </p:sp>
      <p:pic>
        <p:nvPicPr>
          <p:cNvPr id="5" name="Afbeelding 4" descr="Afbeelding met persoon, person, binnen, staand&#10;&#10;Automatisch gegenereerde beschrijving">
            <a:extLst>
              <a:ext uri="{FF2B5EF4-FFF2-40B4-BE49-F238E27FC236}">
                <a16:creationId xmlns:a16="http://schemas.microsoft.com/office/drawing/2014/main" id="{58369441-DCF2-45B8-BD3F-25179174E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2" y="4064771"/>
            <a:ext cx="2336169" cy="1751567"/>
          </a:xfrm>
          <a:prstGeom prst="rect">
            <a:avLst/>
          </a:prstGeom>
        </p:spPr>
      </p:pic>
      <p:pic>
        <p:nvPicPr>
          <p:cNvPr id="7" name="Afbeelding 6" descr="Afbeelding met persoon, person, buiten&#10;&#10;Automatisch gegenereerde beschrijving">
            <a:extLst>
              <a:ext uri="{FF2B5EF4-FFF2-40B4-BE49-F238E27FC236}">
                <a16:creationId xmlns:a16="http://schemas.microsoft.com/office/drawing/2014/main" id="{559CBA5C-801B-4EF5-8E13-2ABD36A8F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22"/>
          <a:stretch/>
        </p:blipFill>
        <p:spPr>
          <a:xfrm>
            <a:off x="3334586" y="4064771"/>
            <a:ext cx="4073342" cy="2355604"/>
          </a:xfrm>
          <a:prstGeom prst="rect">
            <a:avLst/>
          </a:prstGeom>
        </p:spPr>
      </p:pic>
    </p:spTree>
    <p:extLst>
      <p:ext uri="{BB962C8B-B14F-4D97-AF65-F5344CB8AC3E}">
        <p14:creationId xmlns:p14="http://schemas.microsoft.com/office/powerpoint/2010/main" val="412048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0C6E5-FCFF-4A0D-912A-843B3554F486}"/>
              </a:ext>
            </a:extLst>
          </p:cNvPr>
          <p:cNvSpPr>
            <a:spLocks noGrp="1"/>
          </p:cNvSpPr>
          <p:nvPr>
            <p:ph type="title"/>
          </p:nvPr>
        </p:nvSpPr>
        <p:spPr/>
        <p:txBody>
          <a:bodyPr/>
          <a:lstStyle/>
          <a:p>
            <a:r>
              <a:rPr lang="nl-BE"/>
              <a:t>Inhoud</a:t>
            </a:r>
          </a:p>
        </p:txBody>
      </p:sp>
      <p:sp>
        <p:nvSpPr>
          <p:cNvPr id="3" name="Tijdelijke aanduiding voor inhoud 2">
            <a:extLst>
              <a:ext uri="{FF2B5EF4-FFF2-40B4-BE49-F238E27FC236}">
                <a16:creationId xmlns:a16="http://schemas.microsoft.com/office/drawing/2014/main" id="{553BA331-5743-4B8A-81BF-A3D464720377}"/>
              </a:ext>
            </a:extLst>
          </p:cNvPr>
          <p:cNvSpPr>
            <a:spLocks noGrp="1"/>
          </p:cNvSpPr>
          <p:nvPr>
            <p:ph sz="half" idx="1"/>
          </p:nvPr>
        </p:nvSpPr>
        <p:spPr/>
        <p:txBody>
          <a:bodyPr/>
          <a:lstStyle/>
          <a:p>
            <a:pPr>
              <a:lnSpc>
                <a:spcPct val="100000"/>
              </a:lnSpc>
              <a:spcBef>
                <a:spcPts val="0"/>
              </a:spcBef>
            </a:pPr>
            <a:r>
              <a:rPr lang="nl-BE" sz="2000" dirty="0"/>
              <a:t>Context</a:t>
            </a:r>
          </a:p>
          <a:p>
            <a:pPr>
              <a:lnSpc>
                <a:spcPct val="100000"/>
              </a:lnSpc>
              <a:spcBef>
                <a:spcPts val="0"/>
              </a:spcBef>
              <a:buNone/>
            </a:pPr>
            <a:endParaRPr lang="nl-BE" sz="800" dirty="0"/>
          </a:p>
          <a:p>
            <a:pPr>
              <a:lnSpc>
                <a:spcPct val="100000"/>
              </a:lnSpc>
              <a:spcBef>
                <a:spcPts val="0"/>
              </a:spcBef>
            </a:pPr>
            <a:r>
              <a:rPr lang="nl-BE" sz="2000" dirty="0"/>
              <a:t>Beurs aanvragen</a:t>
            </a:r>
          </a:p>
          <a:p>
            <a:pPr>
              <a:lnSpc>
                <a:spcPct val="100000"/>
              </a:lnSpc>
              <a:spcBef>
                <a:spcPts val="0"/>
              </a:spcBef>
              <a:buNone/>
            </a:pPr>
            <a:endParaRPr lang="nl-BE" sz="800" dirty="0"/>
          </a:p>
          <a:p>
            <a:pPr>
              <a:lnSpc>
                <a:spcPct val="100000"/>
              </a:lnSpc>
              <a:spcBef>
                <a:spcPts val="0"/>
              </a:spcBef>
            </a:pPr>
            <a:r>
              <a:rPr lang="nl-BE" sz="2000" dirty="0"/>
              <a:t>Financiële richtlijnen</a:t>
            </a:r>
          </a:p>
          <a:p>
            <a:pPr>
              <a:lnSpc>
                <a:spcPct val="100000"/>
              </a:lnSpc>
              <a:spcBef>
                <a:spcPts val="0"/>
              </a:spcBef>
              <a:buNone/>
            </a:pPr>
            <a:endParaRPr lang="nl-BE" sz="800" dirty="0"/>
          </a:p>
          <a:p>
            <a:pPr>
              <a:lnSpc>
                <a:spcPct val="100000"/>
              </a:lnSpc>
              <a:spcBef>
                <a:spcPts val="0"/>
              </a:spcBef>
            </a:pPr>
            <a:r>
              <a:rPr lang="nl-BE" sz="2000" dirty="0"/>
              <a:t>Opvolging en afronding</a:t>
            </a:r>
          </a:p>
          <a:p>
            <a:pPr>
              <a:lnSpc>
                <a:spcPct val="100000"/>
              </a:lnSpc>
              <a:spcBef>
                <a:spcPts val="0"/>
              </a:spcBef>
              <a:buNone/>
            </a:pPr>
            <a:endParaRPr lang="nl-BE" sz="800" dirty="0"/>
          </a:p>
          <a:p>
            <a:pPr>
              <a:lnSpc>
                <a:spcPct val="100000"/>
              </a:lnSpc>
              <a:spcBef>
                <a:spcPts val="0"/>
              </a:spcBef>
            </a:pPr>
            <a:r>
              <a:rPr lang="nl-BE" sz="2000" dirty="0"/>
              <a:t>Hoe begin je eraan?</a:t>
            </a:r>
          </a:p>
          <a:p>
            <a:pPr>
              <a:lnSpc>
                <a:spcPct val="100000"/>
              </a:lnSpc>
              <a:spcBef>
                <a:spcPts val="0"/>
              </a:spcBef>
            </a:pPr>
            <a:endParaRPr lang="nl-BE" sz="2000" dirty="0"/>
          </a:p>
          <a:p>
            <a:pPr>
              <a:lnSpc>
                <a:spcPct val="100000"/>
              </a:lnSpc>
              <a:spcBef>
                <a:spcPts val="0"/>
              </a:spcBef>
            </a:pPr>
            <a:r>
              <a:rPr lang="nl-BE" sz="2000" dirty="0"/>
              <a:t>Zakelijk advies</a:t>
            </a:r>
          </a:p>
          <a:p>
            <a:pPr>
              <a:lnSpc>
                <a:spcPct val="100000"/>
              </a:lnSpc>
              <a:spcBef>
                <a:spcPts val="0"/>
              </a:spcBef>
              <a:buNone/>
            </a:pPr>
            <a:endParaRPr lang="nl-BE" sz="2000" dirty="0"/>
          </a:p>
          <a:p>
            <a:pPr>
              <a:buNone/>
            </a:pPr>
            <a:endParaRPr lang="nl-BE" dirty="0"/>
          </a:p>
        </p:txBody>
      </p:sp>
    </p:spTree>
    <p:extLst>
      <p:ext uri="{BB962C8B-B14F-4D97-AF65-F5344CB8AC3E}">
        <p14:creationId xmlns:p14="http://schemas.microsoft.com/office/powerpoint/2010/main" val="1902796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Samenwerking met externe partners</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07010" y="1564848"/>
            <a:ext cx="8436990" cy="3941315"/>
          </a:xfrm>
        </p:spPr>
        <p:txBody>
          <a:bodyPr/>
          <a:lstStyle/>
          <a:p>
            <a:pPr>
              <a:buNone/>
            </a:pPr>
            <a:endParaRPr lang="nl-NL" sz="800"/>
          </a:p>
          <a:p>
            <a:r>
              <a:rPr lang="nl-NL" sz="2000"/>
              <a:t>Meester-</a:t>
            </a:r>
            <a:r>
              <a:rPr lang="nl-NL" sz="2000" err="1"/>
              <a:t>leerlingtraject</a:t>
            </a:r>
            <a:r>
              <a:rPr lang="nl-NL" sz="2000"/>
              <a:t> is geen eiland</a:t>
            </a:r>
          </a:p>
          <a:p>
            <a:pPr>
              <a:buNone/>
            </a:pPr>
            <a:endParaRPr lang="nl-NL" sz="800"/>
          </a:p>
          <a:p>
            <a:r>
              <a:rPr lang="nl-NL" sz="2000"/>
              <a:t>Veel sectororganisaties met ervaring rond vakmanschap</a:t>
            </a:r>
            <a:r>
              <a:rPr lang="nl-NL" sz="2000">
                <a:solidFill>
                  <a:schemeClr val="bg1"/>
                </a:solidFill>
              </a:rPr>
              <a:t>.</a:t>
            </a:r>
            <a:r>
              <a:rPr lang="nl-NL" sz="2000"/>
              <a:t>&amp;</a:t>
            </a:r>
            <a:r>
              <a:rPr lang="nl-NL" sz="2000">
                <a:solidFill>
                  <a:schemeClr val="bg1"/>
                </a:solidFill>
              </a:rPr>
              <a:t> </a:t>
            </a:r>
            <a:r>
              <a:rPr lang="nl-NL" sz="2000"/>
              <a:t>immaterieel </a:t>
            </a:r>
            <a:r>
              <a:rPr lang="nl-NL" sz="2000">
                <a:solidFill>
                  <a:schemeClr val="bg1"/>
                </a:solidFill>
              </a:rPr>
              <a:t>…..</a:t>
            </a:r>
            <a:r>
              <a:rPr lang="nl-NL" sz="2000"/>
              <a:t>erfgoed </a:t>
            </a:r>
          </a:p>
          <a:p>
            <a:pPr lvl="1"/>
            <a:r>
              <a:rPr lang="nl-NL" sz="2000"/>
              <a:t>Bieden ondersteuning:</a:t>
            </a:r>
          </a:p>
          <a:p>
            <a:pPr lvl="2"/>
            <a:r>
              <a:rPr lang="nl-NL" sz="1800"/>
              <a:t>Begeleiding &amp; advies bij aanvraagdossier</a:t>
            </a:r>
          </a:p>
          <a:p>
            <a:pPr lvl="2"/>
            <a:r>
              <a:rPr lang="nl-NL" sz="1800"/>
              <a:t>Registratie vakmanschap als immaterieel erfgoed op immaterieelerfgoed.be</a:t>
            </a:r>
          </a:p>
          <a:p>
            <a:pPr lvl="2"/>
            <a:r>
              <a:rPr lang="nl-NL" sz="1800"/>
              <a:t>Communicatie over traject</a:t>
            </a:r>
          </a:p>
          <a:p>
            <a:pPr lvl="2"/>
            <a:r>
              <a:rPr lang="nl-NL" sz="1800"/>
              <a:t>Ondersteuning bij documenteren</a:t>
            </a:r>
          </a:p>
          <a:p>
            <a:pPr lvl="2"/>
            <a:r>
              <a:rPr lang="nl-NL" sz="1800"/>
              <a:t>Hulp bij netwerking</a:t>
            </a:r>
          </a:p>
          <a:p>
            <a:pPr lvl="2"/>
            <a:r>
              <a:rPr lang="nl-NL" sz="1800"/>
              <a:t>Delen van resultaten</a:t>
            </a:r>
          </a:p>
          <a:p>
            <a:pPr lvl="2"/>
            <a:r>
              <a:rPr lang="nl-NL" sz="1800"/>
              <a:t>…</a:t>
            </a:r>
          </a:p>
        </p:txBody>
      </p:sp>
    </p:spTree>
    <p:extLst>
      <p:ext uri="{BB962C8B-B14F-4D97-AF65-F5344CB8AC3E}">
        <p14:creationId xmlns:p14="http://schemas.microsoft.com/office/powerpoint/2010/main" val="3590292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Samenwerking met externe partners</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16436" y="1677970"/>
            <a:ext cx="8512405" cy="3941315"/>
          </a:xfrm>
        </p:spPr>
        <p:txBody>
          <a:bodyPr/>
          <a:lstStyle/>
          <a:p>
            <a:pPr>
              <a:buNone/>
            </a:pPr>
            <a:endParaRPr lang="nl-NL" sz="800"/>
          </a:p>
          <a:p>
            <a:r>
              <a:rPr lang="nl-NL" sz="2000"/>
              <a:t>Samenwerking mogelijk met organisaties buiten cultureel-erfgoedsector </a:t>
            </a:r>
          </a:p>
          <a:p>
            <a:pPr lvl="1"/>
            <a:r>
              <a:rPr lang="nl-NL" sz="2000"/>
              <a:t>Voorbeelden:</a:t>
            </a:r>
          </a:p>
          <a:p>
            <a:pPr lvl="2"/>
            <a:r>
              <a:rPr lang="nl-NL" sz="1800"/>
              <a:t>Organisaties voor innovatie &amp; ondernemen</a:t>
            </a:r>
          </a:p>
          <a:p>
            <a:pPr lvl="2"/>
            <a:r>
              <a:rPr lang="nl-NL" sz="1800"/>
              <a:t>Vakorganisaties</a:t>
            </a:r>
          </a:p>
          <a:p>
            <a:pPr lvl="2"/>
            <a:r>
              <a:rPr lang="nl-NL" sz="1800"/>
              <a:t>Onderwijs </a:t>
            </a:r>
          </a:p>
          <a:p>
            <a:pPr marL="576000" lvl="2" indent="0">
              <a:buNone/>
            </a:pPr>
            <a:endParaRPr lang="nl-NL" sz="800"/>
          </a:p>
          <a:p>
            <a:r>
              <a:rPr lang="nl-NL" sz="2000"/>
              <a:t>Focus </a:t>
            </a:r>
            <a:r>
              <a:rPr lang="nl-NL" sz="2000" u="sng"/>
              <a:t>blijft</a:t>
            </a:r>
            <a:r>
              <a:rPr lang="nl-NL" sz="2000"/>
              <a:t> doorgeven van vakmanschap in een</a:t>
            </a:r>
            <a:r>
              <a:rPr lang="nl-NL" sz="2000">
                <a:solidFill>
                  <a:schemeClr val="bg1"/>
                </a:solidFill>
              </a:rPr>
              <a:t> </a:t>
            </a:r>
            <a:r>
              <a:rPr lang="nl-NL" sz="2000"/>
              <a:t>meester-</a:t>
            </a:r>
            <a:r>
              <a:rPr lang="nl-NL" sz="2000" err="1"/>
              <a:t>leerlingtraject</a:t>
            </a:r>
            <a:endParaRPr lang="nl-NL" sz="2000"/>
          </a:p>
        </p:txBody>
      </p:sp>
      <p:pic>
        <p:nvPicPr>
          <p:cNvPr id="1026" name="Picture 2">
            <a:extLst>
              <a:ext uri="{FF2B5EF4-FFF2-40B4-BE49-F238E27FC236}">
                <a16:creationId xmlns:a16="http://schemas.microsoft.com/office/drawing/2014/main" id="{D18BB934-92E5-4EAB-9E8C-0F6AF7EAB0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9554" y="3952401"/>
            <a:ext cx="3819525" cy="254900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8313B18-CAC0-4980-9E7C-7E81B1910F0C}"/>
              </a:ext>
            </a:extLst>
          </p:cNvPr>
          <p:cNvPicPr>
            <a:picLocks noChangeAspect="1"/>
          </p:cNvPicPr>
          <p:nvPr/>
        </p:nvPicPr>
        <p:blipFill>
          <a:blip r:embed="rId3"/>
          <a:stretch>
            <a:fillRect/>
          </a:stretch>
        </p:blipFill>
        <p:spPr>
          <a:xfrm>
            <a:off x="716436" y="3952401"/>
            <a:ext cx="2853615" cy="1900992"/>
          </a:xfrm>
          <a:prstGeom prst="rect">
            <a:avLst/>
          </a:prstGeom>
        </p:spPr>
      </p:pic>
    </p:spTree>
    <p:extLst>
      <p:ext uri="{BB962C8B-B14F-4D97-AF65-F5344CB8AC3E}">
        <p14:creationId xmlns:p14="http://schemas.microsoft.com/office/powerpoint/2010/main" val="1448979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binnen, tafel, houten&#10;&#10;Automatisch gegenereerde beschrijving">
            <a:extLst>
              <a:ext uri="{FF2B5EF4-FFF2-40B4-BE49-F238E27FC236}">
                <a16:creationId xmlns:a16="http://schemas.microsoft.com/office/drawing/2014/main" id="{40EFFF2B-09F3-412B-84D3-B1F203EFF74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989" r="6989"/>
          <a:stretch>
            <a:fillRect/>
          </a:stretch>
        </p:blipFill>
        <p:spPr/>
      </p:pic>
      <p:sp>
        <p:nvSpPr>
          <p:cNvPr id="3" name="Titel 2">
            <a:extLst>
              <a:ext uri="{FF2B5EF4-FFF2-40B4-BE49-F238E27FC236}">
                <a16:creationId xmlns:a16="http://schemas.microsoft.com/office/drawing/2014/main" id="{4B9290AF-3749-4D12-A7DA-F853826E0899}"/>
              </a:ext>
            </a:extLst>
          </p:cNvPr>
          <p:cNvSpPr>
            <a:spLocks noGrp="1"/>
          </p:cNvSpPr>
          <p:nvPr>
            <p:ph type="ctrTitle"/>
          </p:nvPr>
        </p:nvSpPr>
        <p:spPr>
          <a:xfrm>
            <a:off x="923827" y="518474"/>
            <a:ext cx="7739405" cy="1187778"/>
          </a:xfrm>
        </p:spPr>
        <p:txBody>
          <a:bodyPr/>
          <a:lstStyle/>
          <a:p>
            <a:r>
              <a:rPr lang="nl-BE" sz="6000"/>
              <a:t>Financieel</a:t>
            </a:r>
          </a:p>
        </p:txBody>
      </p:sp>
    </p:spTree>
    <p:extLst>
      <p:ext uri="{BB962C8B-B14F-4D97-AF65-F5344CB8AC3E}">
        <p14:creationId xmlns:p14="http://schemas.microsoft.com/office/powerpoint/2010/main" val="692377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Kostenraming</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206629"/>
            <a:ext cx="8004990" cy="3941315"/>
          </a:xfrm>
        </p:spPr>
        <p:txBody>
          <a:bodyPr/>
          <a:lstStyle/>
          <a:p>
            <a:r>
              <a:rPr lang="nl-NL" sz="2000"/>
              <a:t>Forfaitair bedrag</a:t>
            </a:r>
          </a:p>
          <a:p>
            <a:pPr lvl="1"/>
            <a:r>
              <a:rPr lang="nl-NL" sz="2000"/>
              <a:t>Maximum € 30.000 per traject</a:t>
            </a:r>
          </a:p>
          <a:p>
            <a:pPr lvl="1"/>
            <a:r>
              <a:rPr lang="nl-NL" sz="2000"/>
              <a:t>Voor meester &amp; leerling(en) samen</a:t>
            </a:r>
          </a:p>
          <a:p>
            <a:pPr marL="288000" lvl="1" indent="0">
              <a:buNone/>
            </a:pPr>
            <a:endParaRPr lang="nl-NL" sz="800"/>
          </a:p>
          <a:p>
            <a:r>
              <a:rPr lang="nl-NL" sz="2000"/>
              <a:t>Kostenraming in aanvraagformulier: voor meester </a:t>
            </a:r>
            <a:r>
              <a:rPr lang="nl-NL" sz="2000" u="sng"/>
              <a:t>&amp;</a:t>
            </a:r>
            <a:r>
              <a:rPr lang="nl-NL" sz="2000"/>
              <a:t> leerling(en)</a:t>
            </a:r>
          </a:p>
          <a:p>
            <a:pPr lvl="1"/>
            <a:r>
              <a:rPr lang="nl-NL" sz="2000"/>
              <a:t>Voorbeelden van kosten: </a:t>
            </a:r>
          </a:p>
          <a:p>
            <a:pPr lvl="2"/>
            <a:r>
              <a:rPr lang="nl-NL" sz="1800"/>
              <a:t>Aankoop van materiaal, werkkledij, uitrusting, …</a:t>
            </a:r>
          </a:p>
          <a:p>
            <a:pPr lvl="2"/>
            <a:r>
              <a:rPr lang="nl-NL" sz="1800"/>
              <a:t>Reis- en verblijfskosten, </a:t>
            </a:r>
          </a:p>
          <a:p>
            <a:pPr lvl="2"/>
            <a:r>
              <a:rPr lang="nl-NL" sz="1800"/>
              <a:t>Huur van locatie</a:t>
            </a:r>
          </a:p>
          <a:p>
            <a:pPr lvl="2"/>
            <a:r>
              <a:rPr lang="nl-NL" sz="1800"/>
              <a:t>Tijdsinvestering</a:t>
            </a:r>
          </a:p>
          <a:p>
            <a:pPr lvl="2"/>
            <a:r>
              <a:rPr lang="nl-NL" sz="1800"/>
              <a:t>Vakliteratuur</a:t>
            </a:r>
          </a:p>
          <a:p>
            <a:pPr marL="576000" lvl="2" indent="0">
              <a:buNone/>
            </a:pPr>
            <a:endParaRPr lang="nl-NL" sz="800"/>
          </a:p>
          <a:p>
            <a:r>
              <a:rPr lang="nl-NL" sz="2000"/>
              <a:t>Beurs toegekend op naam</a:t>
            </a:r>
          </a:p>
          <a:p>
            <a:pPr lvl="1"/>
            <a:r>
              <a:rPr lang="nl-NL" sz="2000"/>
              <a:t>Geen wijzigingen na indiening of toekenning</a:t>
            </a:r>
          </a:p>
          <a:p>
            <a:pPr marL="288000" lvl="1" indent="0">
              <a:buNone/>
            </a:pPr>
            <a:endParaRPr lang="nl-NL" sz="800"/>
          </a:p>
          <a:p>
            <a:r>
              <a:rPr lang="nl-NL" sz="2000"/>
              <a:t>Niet </a:t>
            </a:r>
            <a:r>
              <a:rPr lang="nl-NL" sz="2000" err="1"/>
              <a:t>cumuleerbaar</a:t>
            </a:r>
            <a:r>
              <a:rPr lang="nl-NL" sz="2000"/>
              <a:t> met andere cultuursubsidies van Vlaamse overheid </a:t>
            </a:r>
            <a:r>
              <a:rPr lang="nl-NL" sz="2000">
                <a:solidFill>
                  <a:schemeClr val="bg1"/>
                </a:solidFill>
              </a:rPr>
              <a:t>…..</a:t>
            </a:r>
            <a:r>
              <a:rPr lang="nl-NL" sz="2000"/>
              <a:t>voor zelfde traject</a:t>
            </a:r>
          </a:p>
        </p:txBody>
      </p:sp>
    </p:spTree>
    <p:extLst>
      <p:ext uri="{BB962C8B-B14F-4D97-AF65-F5344CB8AC3E}">
        <p14:creationId xmlns:p14="http://schemas.microsoft.com/office/powerpoint/2010/main" val="4008791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Uitbetaling </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310325"/>
            <a:ext cx="8004990" cy="3941315"/>
          </a:xfrm>
        </p:spPr>
        <p:txBody>
          <a:bodyPr/>
          <a:lstStyle/>
          <a:p>
            <a:pPr>
              <a:buNone/>
            </a:pPr>
            <a:endParaRPr lang="nl-NL" sz="800"/>
          </a:p>
          <a:p>
            <a:r>
              <a:rPr lang="nl-NL" sz="2000"/>
              <a:t>1</a:t>
            </a:r>
            <a:r>
              <a:rPr lang="nl-NL" sz="2000" baseline="30000"/>
              <a:t>ste</a:t>
            </a:r>
            <a:r>
              <a:rPr lang="nl-NL" sz="2000"/>
              <a:t> voorschot</a:t>
            </a:r>
          </a:p>
          <a:p>
            <a:pPr lvl="1"/>
            <a:r>
              <a:rPr lang="nl-NL" sz="2000"/>
              <a:t>40% van toegekende bedrag </a:t>
            </a:r>
          </a:p>
          <a:p>
            <a:pPr lvl="1"/>
            <a:r>
              <a:rPr lang="nl-NL" sz="2000"/>
              <a:t>Na ondertekening van subsidiebesluit </a:t>
            </a:r>
          </a:p>
          <a:p>
            <a:pPr marL="288000" lvl="1" indent="0">
              <a:buNone/>
            </a:pPr>
            <a:endParaRPr lang="nl-NL" sz="800"/>
          </a:p>
          <a:p>
            <a:r>
              <a:rPr lang="nl-NL" sz="2000"/>
              <a:t> 2</a:t>
            </a:r>
            <a:r>
              <a:rPr lang="nl-NL" sz="2000" baseline="30000"/>
              <a:t>de</a:t>
            </a:r>
            <a:r>
              <a:rPr lang="nl-NL" sz="2000"/>
              <a:t> voorschot </a:t>
            </a:r>
          </a:p>
          <a:p>
            <a:pPr lvl="1"/>
            <a:r>
              <a:rPr lang="nl-NL" sz="2000"/>
              <a:t>40% van toegekende bedrag</a:t>
            </a:r>
          </a:p>
          <a:p>
            <a:pPr lvl="1"/>
            <a:r>
              <a:rPr lang="nl-NL" sz="2000"/>
              <a:t>Halfweg looptijd van traject</a:t>
            </a:r>
          </a:p>
          <a:p>
            <a:pPr marL="288000" lvl="1" indent="0">
              <a:buNone/>
            </a:pPr>
            <a:endParaRPr lang="nl-NL" sz="800"/>
          </a:p>
          <a:p>
            <a:r>
              <a:rPr lang="nl-NL" sz="2000"/>
              <a:t> Saldo </a:t>
            </a:r>
          </a:p>
          <a:p>
            <a:pPr lvl="1"/>
            <a:r>
              <a:rPr lang="nl-NL" sz="2000"/>
              <a:t>Laatste 20%</a:t>
            </a:r>
          </a:p>
          <a:p>
            <a:pPr lvl="1"/>
            <a:r>
              <a:rPr lang="nl-NL" sz="2000"/>
              <a:t>Einde traject &amp; na controle van eindverslag</a:t>
            </a:r>
          </a:p>
        </p:txBody>
      </p:sp>
    </p:spTree>
    <p:extLst>
      <p:ext uri="{BB962C8B-B14F-4D97-AF65-F5344CB8AC3E}">
        <p14:creationId xmlns:p14="http://schemas.microsoft.com/office/powerpoint/2010/main" val="130561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1EAD85C0-641C-4822-8CBD-59CC35FC17B0}"/>
              </a:ext>
            </a:extLst>
          </p:cNvPr>
          <p:cNvPicPr>
            <a:picLocks noGrp="1" noChangeAspect="1"/>
          </p:cNvPicPr>
          <p:nvPr>
            <p:ph type="pic" sz="quarter" idx="13"/>
          </p:nvPr>
        </p:nvPicPr>
        <p:blipFill>
          <a:blip r:embed="rId2"/>
          <a:srcRect l="1508" r="1508"/>
          <a:stretch>
            <a:fillRect/>
          </a:stretch>
        </p:blipFill>
        <p:spPr>
          <a:prstGeom prst="rect">
            <a:avLst/>
          </a:prstGeom>
        </p:spPr>
      </p:pic>
      <p:sp>
        <p:nvSpPr>
          <p:cNvPr id="3" name="Titel 2">
            <a:extLst>
              <a:ext uri="{FF2B5EF4-FFF2-40B4-BE49-F238E27FC236}">
                <a16:creationId xmlns:a16="http://schemas.microsoft.com/office/drawing/2014/main" id="{8D3908BC-6EE6-4DBB-A4D9-9BC4A34658FE}"/>
              </a:ext>
            </a:extLst>
          </p:cNvPr>
          <p:cNvSpPr>
            <a:spLocks noGrp="1"/>
          </p:cNvSpPr>
          <p:nvPr>
            <p:ph type="ctrTitle"/>
          </p:nvPr>
        </p:nvSpPr>
        <p:spPr>
          <a:xfrm>
            <a:off x="1131216" y="1545996"/>
            <a:ext cx="4487159" cy="1406003"/>
          </a:xfrm>
        </p:spPr>
        <p:txBody>
          <a:bodyPr/>
          <a:lstStyle/>
          <a:p>
            <a:r>
              <a:rPr lang="nl-BE" sz="4800"/>
              <a:t>Opvolging en afronding</a:t>
            </a:r>
          </a:p>
        </p:txBody>
      </p:sp>
    </p:spTree>
    <p:extLst>
      <p:ext uri="{BB962C8B-B14F-4D97-AF65-F5344CB8AC3E}">
        <p14:creationId xmlns:p14="http://schemas.microsoft.com/office/powerpoint/2010/main" val="689162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Opvolging en afronding</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91852" y="1458342"/>
            <a:ext cx="8004990" cy="3941315"/>
          </a:xfrm>
        </p:spPr>
        <p:txBody>
          <a:bodyPr/>
          <a:lstStyle/>
          <a:p>
            <a:pPr>
              <a:buNone/>
            </a:pPr>
            <a:endParaRPr lang="nl-NL" sz="800"/>
          </a:p>
          <a:p>
            <a:r>
              <a:rPr lang="nl-NL" sz="2000"/>
              <a:t>Belangrijke wijzigingen</a:t>
            </a:r>
          </a:p>
          <a:p>
            <a:pPr lvl="1"/>
            <a:r>
              <a:rPr lang="nl-NL" sz="2000"/>
              <a:t> Voorafgaand &amp; schriftelijk akkoord vragen aan departement</a:t>
            </a:r>
          </a:p>
          <a:p>
            <a:pPr marL="288000" lvl="1" indent="0">
              <a:buNone/>
            </a:pPr>
            <a:endParaRPr lang="nl-NL" sz="800"/>
          </a:p>
          <a:p>
            <a:r>
              <a:rPr lang="nl-NL" sz="2000"/>
              <a:t>Traject is afgerond na controle van eindverslag </a:t>
            </a:r>
          </a:p>
          <a:p>
            <a:pPr lvl="1"/>
            <a:r>
              <a:rPr lang="nl-NL" sz="2000"/>
              <a:t>Inhoudelijk verslag</a:t>
            </a:r>
          </a:p>
          <a:p>
            <a:pPr lvl="1"/>
            <a:r>
              <a:rPr lang="nl-NL" sz="2000"/>
              <a:t>Indienen binnen 3 maanden na einde traject</a:t>
            </a:r>
          </a:p>
          <a:p>
            <a:pPr marL="288000" lvl="1" indent="0">
              <a:buNone/>
            </a:pPr>
            <a:endParaRPr lang="nl-NL" sz="800"/>
          </a:p>
          <a:p>
            <a:r>
              <a:rPr lang="nl-NL" sz="2000"/>
              <a:t>Geen financieel verslag</a:t>
            </a:r>
          </a:p>
          <a:p>
            <a:pPr lvl="1"/>
            <a:r>
              <a:rPr lang="nl-NL" sz="2000"/>
              <a:t>Beurs is forfaitair</a:t>
            </a:r>
          </a:p>
          <a:p>
            <a:pPr lvl="1"/>
            <a:r>
              <a:rPr lang="nl-NL" sz="2000"/>
              <a:t>Geen verantwoording van kosten nodig</a:t>
            </a:r>
          </a:p>
        </p:txBody>
      </p:sp>
    </p:spTree>
    <p:extLst>
      <p:ext uri="{BB962C8B-B14F-4D97-AF65-F5344CB8AC3E}">
        <p14:creationId xmlns:p14="http://schemas.microsoft.com/office/powerpoint/2010/main" val="2591007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Stopzetting</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07010" y="1564848"/>
            <a:ext cx="8004990" cy="3941315"/>
          </a:xfrm>
        </p:spPr>
        <p:txBody>
          <a:bodyPr/>
          <a:lstStyle/>
          <a:p>
            <a:pPr>
              <a:buNone/>
            </a:pPr>
            <a:endParaRPr lang="nl-NL" sz="800"/>
          </a:p>
          <a:p>
            <a:r>
              <a:rPr lang="nl-NL" sz="2000"/>
              <a:t>Principe: samen uit samen thuis</a:t>
            </a:r>
          </a:p>
          <a:p>
            <a:pPr lvl="1"/>
            <a:r>
              <a:rPr lang="nl-NL" sz="2000"/>
              <a:t>1 van beide partners stopt samenwerking</a:t>
            </a:r>
          </a:p>
          <a:p>
            <a:pPr lvl="2"/>
            <a:r>
              <a:rPr lang="nl-NL" sz="1800"/>
              <a:t>Traject eindigt voor meester &amp; leerling</a:t>
            </a:r>
          </a:p>
          <a:p>
            <a:pPr lvl="2"/>
            <a:r>
              <a:rPr lang="nl-NL" sz="1800"/>
              <a:t>Terugvordering a rato van trajectdeel dat niet wordt afgelegd</a:t>
            </a:r>
          </a:p>
          <a:p>
            <a:pPr lvl="1"/>
            <a:r>
              <a:rPr lang="nl-NL" sz="2000"/>
              <a:t>Uitzondering bij meerdere leerlingen</a:t>
            </a:r>
          </a:p>
          <a:p>
            <a:pPr lvl="2"/>
            <a:r>
              <a:rPr lang="nl-NL" sz="1800"/>
              <a:t>1 leerling stopt </a:t>
            </a:r>
            <a:r>
              <a:rPr lang="nl-NL" sz="1800">
                <a:sym typeface="Wingdings" panose="05000000000000000000" pitchFamily="2" charset="2"/>
              </a:rPr>
              <a:t> meester &amp; andere leerlingen kunnen doorgaan</a:t>
            </a:r>
          </a:p>
          <a:p>
            <a:pPr marL="576000" lvl="2" indent="0">
              <a:buNone/>
            </a:pPr>
            <a:endParaRPr lang="nl-NL" sz="800"/>
          </a:p>
          <a:p>
            <a:r>
              <a:rPr lang="nl-NL" sz="2000"/>
              <a:t>Stopzetting vermijden</a:t>
            </a:r>
          </a:p>
          <a:p>
            <a:pPr lvl="1"/>
            <a:r>
              <a:rPr lang="nl-NL" sz="2000"/>
              <a:t>Goede afspraken voor indiening</a:t>
            </a:r>
          </a:p>
          <a:p>
            <a:pPr lvl="1"/>
            <a:r>
              <a:rPr lang="nl-NL" sz="2000"/>
              <a:t>Moeilijkheden zijn deel van proces (geen resultaatsverbintenis)</a:t>
            </a:r>
          </a:p>
          <a:p>
            <a:pPr lvl="1"/>
            <a:r>
              <a:rPr lang="nl-NL" sz="2000"/>
              <a:t>Begeleiding door partnerorganisaties &amp; advies via Cultuurloket</a:t>
            </a:r>
          </a:p>
          <a:p>
            <a:endParaRPr lang="nl-NL"/>
          </a:p>
        </p:txBody>
      </p:sp>
    </p:spTree>
    <p:extLst>
      <p:ext uri="{BB962C8B-B14F-4D97-AF65-F5344CB8AC3E}">
        <p14:creationId xmlns:p14="http://schemas.microsoft.com/office/powerpoint/2010/main" val="277500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binnen&#10;&#10;Automatisch gegenereerde beschrijving">
            <a:extLst>
              <a:ext uri="{FF2B5EF4-FFF2-40B4-BE49-F238E27FC236}">
                <a16:creationId xmlns:a16="http://schemas.microsoft.com/office/drawing/2014/main" id="{1F5F8868-16DC-4F81-8971-3F8677629FC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1161" b="31161"/>
          <a:stretch>
            <a:fillRect/>
          </a:stretch>
        </p:blipFill>
        <p:spPr/>
      </p:pic>
      <p:sp>
        <p:nvSpPr>
          <p:cNvPr id="3" name="Titel 2">
            <a:extLst>
              <a:ext uri="{FF2B5EF4-FFF2-40B4-BE49-F238E27FC236}">
                <a16:creationId xmlns:a16="http://schemas.microsoft.com/office/drawing/2014/main" id="{9BB40377-ED4E-4AAF-A145-686129F66596}"/>
              </a:ext>
            </a:extLst>
          </p:cNvPr>
          <p:cNvSpPr>
            <a:spLocks noGrp="1"/>
          </p:cNvSpPr>
          <p:nvPr>
            <p:ph type="ctrTitle"/>
          </p:nvPr>
        </p:nvSpPr>
        <p:spPr>
          <a:xfrm>
            <a:off x="1296000" y="756000"/>
            <a:ext cx="6151175" cy="1845798"/>
          </a:xfrm>
        </p:spPr>
        <p:txBody>
          <a:bodyPr/>
          <a:lstStyle/>
          <a:p>
            <a:r>
              <a:rPr lang="nl-BE" sz="4800"/>
              <a:t>Hoe begin je eraan?</a:t>
            </a:r>
          </a:p>
        </p:txBody>
      </p:sp>
    </p:spTree>
    <p:extLst>
      <p:ext uri="{BB962C8B-B14F-4D97-AF65-F5344CB8AC3E}">
        <p14:creationId xmlns:p14="http://schemas.microsoft.com/office/powerpoint/2010/main" val="61091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791852" y="471339"/>
            <a:ext cx="7711125" cy="1008669"/>
          </a:xfrm>
        </p:spPr>
        <p:txBody>
          <a:bodyPr/>
          <a:lstStyle/>
          <a:p>
            <a:r>
              <a:rPr lang="nl-BE"/>
              <a:t>Documenten</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707010" y="1564848"/>
            <a:ext cx="8004990" cy="3941315"/>
          </a:xfrm>
        </p:spPr>
        <p:txBody>
          <a:bodyPr/>
          <a:lstStyle/>
          <a:p>
            <a:pPr>
              <a:buNone/>
            </a:pPr>
            <a:endParaRPr lang="nl-NL"/>
          </a:p>
          <a:p>
            <a:r>
              <a:rPr lang="nl-NL"/>
              <a:t>Alle info en documenten op </a:t>
            </a:r>
            <a:r>
              <a:rPr lang="nl-NL">
                <a:hlinkClick r:id="rId2"/>
              </a:rPr>
              <a:t>www.vlaanderen.be/cultureelerfgoed</a:t>
            </a:r>
            <a:endParaRPr lang="nl-NL"/>
          </a:p>
          <a:p>
            <a:endParaRPr lang="nl-NL"/>
          </a:p>
          <a:p>
            <a:pPr lvl="1"/>
            <a:r>
              <a:rPr lang="nl-NL"/>
              <a:t>Reglement</a:t>
            </a:r>
          </a:p>
          <a:p>
            <a:pPr lvl="1"/>
            <a:r>
              <a:rPr lang="nl-NL"/>
              <a:t>Aanvraagformulier</a:t>
            </a:r>
          </a:p>
          <a:p>
            <a:pPr lvl="1"/>
            <a:r>
              <a:rPr lang="nl-NL"/>
              <a:t>Handleiding</a:t>
            </a:r>
          </a:p>
          <a:p>
            <a:pPr lvl="1"/>
            <a:r>
              <a:rPr lang="nl-NL" err="1"/>
              <a:t>Veelgestelde</a:t>
            </a:r>
            <a:r>
              <a:rPr lang="nl-NL"/>
              <a:t> vragen</a:t>
            </a:r>
          </a:p>
        </p:txBody>
      </p:sp>
    </p:spTree>
    <p:extLst>
      <p:ext uri="{BB962C8B-B14F-4D97-AF65-F5344CB8AC3E}">
        <p14:creationId xmlns:p14="http://schemas.microsoft.com/office/powerpoint/2010/main" val="251700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DB319B79-0A08-4246-AD69-27821FD8F5F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989" r="6989"/>
          <a:stretch>
            <a:fillRect/>
          </a:stretch>
        </p:blipFill>
        <p:spPr/>
      </p:pic>
      <p:sp>
        <p:nvSpPr>
          <p:cNvPr id="3" name="Titel 2">
            <a:extLst>
              <a:ext uri="{FF2B5EF4-FFF2-40B4-BE49-F238E27FC236}">
                <a16:creationId xmlns:a16="http://schemas.microsoft.com/office/drawing/2014/main" id="{54D26108-A819-4347-9B1D-13753716709C}"/>
              </a:ext>
            </a:extLst>
          </p:cNvPr>
          <p:cNvSpPr>
            <a:spLocks noGrp="1"/>
          </p:cNvSpPr>
          <p:nvPr>
            <p:ph type="ctrTitle"/>
          </p:nvPr>
        </p:nvSpPr>
        <p:spPr/>
        <p:txBody>
          <a:bodyPr/>
          <a:lstStyle/>
          <a:p>
            <a:r>
              <a:rPr lang="nl-BE" sz="7200"/>
              <a:t>Context</a:t>
            </a:r>
          </a:p>
        </p:txBody>
      </p:sp>
      <p:sp>
        <p:nvSpPr>
          <p:cNvPr id="4" name="Ondertitel 3">
            <a:extLst>
              <a:ext uri="{FF2B5EF4-FFF2-40B4-BE49-F238E27FC236}">
                <a16:creationId xmlns:a16="http://schemas.microsoft.com/office/drawing/2014/main" id="{A97BB371-AA85-4413-9809-D91952A90AC3}"/>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1784809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73ACD-8E08-43DE-A4F7-20EB2293A88A}"/>
              </a:ext>
            </a:extLst>
          </p:cNvPr>
          <p:cNvSpPr>
            <a:spLocks noGrp="1"/>
          </p:cNvSpPr>
          <p:nvPr>
            <p:ph type="title"/>
          </p:nvPr>
        </p:nvSpPr>
        <p:spPr/>
        <p:txBody>
          <a:bodyPr/>
          <a:lstStyle/>
          <a:p>
            <a:pPr>
              <a:lnSpc>
                <a:spcPct val="100000"/>
              </a:lnSpc>
            </a:pPr>
            <a:r>
              <a:rPr lang="nl-BE"/>
              <a:t>Inspiratie uit voorbije rondes 2018-2019</a:t>
            </a:r>
            <a:br>
              <a:rPr lang="nl-BE" sz="1200"/>
            </a:br>
            <a:endParaRPr lang="nl-BE" sz="1200"/>
          </a:p>
        </p:txBody>
      </p:sp>
      <p:pic>
        <p:nvPicPr>
          <p:cNvPr id="5" name="Tijdelijke aanduiding voor inhoud 4" descr="Afbeelding met tekst, schermafbeelding, computer, monitor&#10;&#10;Automatisch gegenereerde beschrijving">
            <a:extLst>
              <a:ext uri="{FF2B5EF4-FFF2-40B4-BE49-F238E27FC236}">
                <a16:creationId xmlns:a16="http://schemas.microsoft.com/office/drawing/2014/main" id="{4C8E4C5B-6391-428E-B569-B8592598630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6060" y="1872000"/>
            <a:ext cx="8236175" cy="4632849"/>
          </a:xfrm>
        </p:spPr>
      </p:pic>
    </p:spTree>
    <p:extLst>
      <p:ext uri="{BB962C8B-B14F-4D97-AF65-F5344CB8AC3E}">
        <p14:creationId xmlns:p14="http://schemas.microsoft.com/office/powerpoint/2010/main" val="1119638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69751877-16CF-4D56-BE81-FE470D7BD0B5}"/>
              </a:ext>
            </a:extLst>
          </p:cNvPr>
          <p:cNvSpPr>
            <a:spLocks noGrp="1"/>
          </p:cNvSpPr>
          <p:nvPr>
            <p:ph type="subTitle" idx="1"/>
          </p:nvPr>
        </p:nvSpPr>
        <p:spPr>
          <a:xfrm>
            <a:off x="570005" y="3915681"/>
            <a:ext cx="4181103" cy="1224000"/>
          </a:xfrm>
        </p:spPr>
        <p:txBody>
          <a:bodyPr/>
          <a:lstStyle/>
          <a:p>
            <a:pPr>
              <a:lnSpc>
                <a:spcPct val="100000"/>
              </a:lnSpc>
            </a:pPr>
            <a:r>
              <a:rPr lang="nl-BE" sz="2800" dirty="0">
                <a:latin typeface="+mj-lt"/>
              </a:rPr>
              <a:t>Zakelijk advies</a:t>
            </a:r>
          </a:p>
        </p:txBody>
      </p:sp>
      <p:sp>
        <p:nvSpPr>
          <p:cNvPr id="6" name="Tijdelijke aanduiding voor inhoud 5">
            <a:extLst>
              <a:ext uri="{FF2B5EF4-FFF2-40B4-BE49-F238E27FC236}">
                <a16:creationId xmlns:a16="http://schemas.microsoft.com/office/drawing/2014/main" id="{CFDF744B-6BAD-4698-B3B9-FFBA10167C3E}"/>
              </a:ext>
            </a:extLst>
          </p:cNvPr>
          <p:cNvSpPr>
            <a:spLocks noGrp="1"/>
          </p:cNvSpPr>
          <p:nvPr>
            <p:ph idx="12"/>
          </p:nvPr>
        </p:nvSpPr>
        <p:spPr/>
        <p:txBody>
          <a:bodyPr/>
          <a:lstStyle/>
          <a:p>
            <a:endParaRPr lang="nl-BE"/>
          </a:p>
        </p:txBody>
      </p:sp>
    </p:spTree>
    <p:extLst>
      <p:ext uri="{BB962C8B-B14F-4D97-AF65-F5344CB8AC3E}">
        <p14:creationId xmlns:p14="http://schemas.microsoft.com/office/powerpoint/2010/main" val="1148186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B538C-7677-488F-BAB4-0403588D16E5}"/>
              </a:ext>
            </a:extLst>
          </p:cNvPr>
          <p:cNvSpPr>
            <a:spLocks noGrp="1"/>
          </p:cNvSpPr>
          <p:nvPr>
            <p:ph type="title"/>
          </p:nvPr>
        </p:nvSpPr>
        <p:spPr/>
        <p:txBody>
          <a:bodyPr/>
          <a:lstStyle/>
          <a:p>
            <a:r>
              <a:rPr lang="nl-BE" dirty="0"/>
              <a:t>Welk soort vragen?</a:t>
            </a:r>
          </a:p>
        </p:txBody>
      </p:sp>
      <p:sp>
        <p:nvSpPr>
          <p:cNvPr id="3" name="Tijdelijke aanduiding voor inhoud 2">
            <a:extLst>
              <a:ext uri="{FF2B5EF4-FFF2-40B4-BE49-F238E27FC236}">
                <a16:creationId xmlns:a16="http://schemas.microsoft.com/office/drawing/2014/main" id="{20DC0FEA-808D-4D75-93D6-353180ABD6D0}"/>
              </a:ext>
            </a:extLst>
          </p:cNvPr>
          <p:cNvSpPr>
            <a:spLocks noGrp="1"/>
          </p:cNvSpPr>
          <p:nvPr>
            <p:ph sz="half" idx="1"/>
          </p:nvPr>
        </p:nvSpPr>
        <p:spPr>
          <a:xfrm>
            <a:off x="1055802" y="2271860"/>
            <a:ext cx="7656198" cy="3315340"/>
          </a:xfrm>
        </p:spPr>
        <p:txBody>
          <a:bodyPr/>
          <a:lstStyle/>
          <a:p>
            <a:r>
              <a:rPr lang="nl-BE" dirty="0"/>
              <a:t>Arbeidsrelaties: traject louter kennisoverdracht of ook?</a:t>
            </a:r>
          </a:p>
          <a:p>
            <a:pPr lvl="1"/>
            <a:r>
              <a:rPr lang="nl-BE" dirty="0"/>
              <a:t>Goederen verkopen?</a:t>
            </a:r>
          </a:p>
          <a:p>
            <a:pPr lvl="1"/>
            <a:r>
              <a:rPr lang="nl-BE" dirty="0"/>
              <a:t>Diensten aanbieden op de markt?</a:t>
            </a:r>
          </a:p>
          <a:p>
            <a:pPr lvl="1"/>
            <a:endParaRPr lang="nl-BE" dirty="0"/>
          </a:p>
          <a:p>
            <a:pPr marL="288000" lvl="1" indent="0">
              <a:buNone/>
            </a:pPr>
            <a:r>
              <a:rPr lang="nl-BE" dirty="0">
                <a:solidFill>
                  <a:schemeClr val="tx1"/>
                </a:solidFill>
                <a:latin typeface="+mn-lt"/>
                <a:sym typeface="Wingdings" panose="05000000000000000000" pitchFamily="2" charset="2"/>
              </a:rPr>
              <a:t></a:t>
            </a:r>
            <a:r>
              <a:rPr lang="nl-BE" dirty="0">
                <a:solidFill>
                  <a:schemeClr val="tx1"/>
                </a:solidFill>
                <a:latin typeface="+mn-lt"/>
              </a:rPr>
              <a:t>Binnen een </a:t>
            </a:r>
            <a:r>
              <a:rPr lang="nl-BE" dirty="0" err="1">
                <a:solidFill>
                  <a:schemeClr val="tx1"/>
                </a:solidFill>
                <a:latin typeface="+mn-lt"/>
              </a:rPr>
              <a:t>gezagsrelatie</a:t>
            </a:r>
            <a:r>
              <a:rPr lang="nl-BE" dirty="0">
                <a:solidFill>
                  <a:schemeClr val="tx1"/>
                </a:solidFill>
                <a:latin typeface="+mn-lt"/>
              </a:rPr>
              <a:t> kan dit leiden tot kwalificatie van een arbeidsovereenkomst</a:t>
            </a:r>
          </a:p>
          <a:p>
            <a:pPr marL="288000" lvl="1" indent="0">
              <a:buNone/>
            </a:pPr>
            <a:endParaRPr lang="nl-BE" dirty="0"/>
          </a:p>
          <a:p>
            <a:endParaRPr lang="nl-BE" dirty="0"/>
          </a:p>
        </p:txBody>
      </p:sp>
    </p:spTree>
    <p:extLst>
      <p:ext uri="{BB962C8B-B14F-4D97-AF65-F5344CB8AC3E}">
        <p14:creationId xmlns:p14="http://schemas.microsoft.com/office/powerpoint/2010/main" val="542545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3E8D9-AF75-42C9-B923-0334BDD744BF}"/>
              </a:ext>
            </a:extLst>
          </p:cNvPr>
          <p:cNvSpPr>
            <a:spLocks noGrp="1"/>
          </p:cNvSpPr>
          <p:nvPr>
            <p:ph type="title"/>
          </p:nvPr>
        </p:nvSpPr>
        <p:spPr/>
        <p:txBody>
          <a:bodyPr/>
          <a:lstStyle/>
          <a:p>
            <a:r>
              <a:rPr lang="nl-BE" dirty="0"/>
              <a:t>Welk soort vragen?</a:t>
            </a:r>
          </a:p>
        </p:txBody>
      </p:sp>
      <p:sp>
        <p:nvSpPr>
          <p:cNvPr id="3" name="Tijdelijke aanduiding voor inhoud 2">
            <a:extLst>
              <a:ext uri="{FF2B5EF4-FFF2-40B4-BE49-F238E27FC236}">
                <a16:creationId xmlns:a16="http://schemas.microsoft.com/office/drawing/2014/main" id="{AA0AA376-AC19-4C11-843E-BB1366AD6E6A}"/>
              </a:ext>
            </a:extLst>
          </p:cNvPr>
          <p:cNvSpPr>
            <a:spLocks noGrp="1"/>
          </p:cNvSpPr>
          <p:nvPr>
            <p:ph sz="half" idx="1"/>
          </p:nvPr>
        </p:nvSpPr>
        <p:spPr/>
        <p:txBody>
          <a:bodyPr/>
          <a:lstStyle/>
          <a:p>
            <a:r>
              <a:rPr lang="nl-BE" dirty="0"/>
              <a:t>Let op met specifieke situaties; bv werkloosheid, arbeidsongeschiktheid, pensioen, leefloon, ..</a:t>
            </a:r>
          </a:p>
          <a:p>
            <a:endParaRPr lang="nl-BE" dirty="0"/>
          </a:p>
          <a:p>
            <a:endParaRPr lang="nl-BE" dirty="0"/>
          </a:p>
        </p:txBody>
      </p:sp>
      <p:pic>
        <p:nvPicPr>
          <p:cNvPr id="4" name="Afbeelding 3">
            <a:extLst>
              <a:ext uri="{FF2B5EF4-FFF2-40B4-BE49-F238E27FC236}">
                <a16:creationId xmlns:a16="http://schemas.microsoft.com/office/drawing/2014/main" id="{9B69A716-B03C-4FA1-B26B-5C76D0045A43}"/>
              </a:ext>
            </a:extLst>
          </p:cNvPr>
          <p:cNvPicPr>
            <a:picLocks noChangeAspect="1"/>
          </p:cNvPicPr>
          <p:nvPr/>
        </p:nvPicPr>
        <p:blipFill>
          <a:blip r:embed="rId2"/>
          <a:stretch>
            <a:fillRect/>
          </a:stretch>
        </p:blipFill>
        <p:spPr>
          <a:xfrm>
            <a:off x="978900" y="3390267"/>
            <a:ext cx="1433595" cy="1123442"/>
          </a:xfrm>
          <a:prstGeom prst="rect">
            <a:avLst/>
          </a:prstGeom>
        </p:spPr>
      </p:pic>
      <p:pic>
        <p:nvPicPr>
          <p:cNvPr id="5" name="Afbeelding 4">
            <a:extLst>
              <a:ext uri="{FF2B5EF4-FFF2-40B4-BE49-F238E27FC236}">
                <a16:creationId xmlns:a16="http://schemas.microsoft.com/office/drawing/2014/main" id="{82B41569-16B4-472B-8148-BFFDB8279B3C}"/>
              </a:ext>
            </a:extLst>
          </p:cNvPr>
          <p:cNvPicPr>
            <a:picLocks noChangeAspect="1"/>
          </p:cNvPicPr>
          <p:nvPr/>
        </p:nvPicPr>
        <p:blipFill>
          <a:blip r:embed="rId3"/>
          <a:stretch>
            <a:fillRect/>
          </a:stretch>
        </p:blipFill>
        <p:spPr>
          <a:xfrm>
            <a:off x="3312033" y="3845578"/>
            <a:ext cx="1500143" cy="1336262"/>
          </a:xfrm>
          <a:prstGeom prst="rect">
            <a:avLst/>
          </a:prstGeom>
        </p:spPr>
      </p:pic>
      <p:pic>
        <p:nvPicPr>
          <p:cNvPr id="6" name="Afbeelding 5">
            <a:extLst>
              <a:ext uri="{FF2B5EF4-FFF2-40B4-BE49-F238E27FC236}">
                <a16:creationId xmlns:a16="http://schemas.microsoft.com/office/drawing/2014/main" id="{9B643CEC-73E3-4F19-8A27-F92B86F74C9F}"/>
              </a:ext>
            </a:extLst>
          </p:cNvPr>
          <p:cNvPicPr>
            <a:picLocks noChangeAspect="1"/>
          </p:cNvPicPr>
          <p:nvPr/>
        </p:nvPicPr>
        <p:blipFill>
          <a:blip r:embed="rId4"/>
          <a:stretch>
            <a:fillRect/>
          </a:stretch>
        </p:blipFill>
        <p:spPr>
          <a:xfrm>
            <a:off x="5220817" y="3030371"/>
            <a:ext cx="1317498" cy="932611"/>
          </a:xfrm>
          <a:prstGeom prst="rect">
            <a:avLst/>
          </a:prstGeom>
        </p:spPr>
      </p:pic>
      <p:pic>
        <p:nvPicPr>
          <p:cNvPr id="7" name="Afbeelding 6">
            <a:extLst>
              <a:ext uri="{FF2B5EF4-FFF2-40B4-BE49-F238E27FC236}">
                <a16:creationId xmlns:a16="http://schemas.microsoft.com/office/drawing/2014/main" id="{5962EA88-6312-4D15-A378-794025F4C23B}"/>
              </a:ext>
            </a:extLst>
          </p:cNvPr>
          <p:cNvPicPr>
            <a:picLocks noChangeAspect="1"/>
          </p:cNvPicPr>
          <p:nvPr/>
        </p:nvPicPr>
        <p:blipFill>
          <a:blip r:embed="rId5"/>
          <a:stretch>
            <a:fillRect/>
          </a:stretch>
        </p:blipFill>
        <p:spPr>
          <a:xfrm>
            <a:off x="6174648" y="4672434"/>
            <a:ext cx="1673352" cy="914766"/>
          </a:xfrm>
          <a:prstGeom prst="rect">
            <a:avLst/>
          </a:prstGeom>
        </p:spPr>
      </p:pic>
    </p:spTree>
    <p:extLst>
      <p:ext uri="{BB962C8B-B14F-4D97-AF65-F5344CB8AC3E}">
        <p14:creationId xmlns:p14="http://schemas.microsoft.com/office/powerpoint/2010/main" val="349371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3E8D9-AF75-42C9-B923-0334BDD744BF}"/>
              </a:ext>
            </a:extLst>
          </p:cNvPr>
          <p:cNvSpPr>
            <a:spLocks noGrp="1"/>
          </p:cNvSpPr>
          <p:nvPr>
            <p:ph type="title"/>
          </p:nvPr>
        </p:nvSpPr>
        <p:spPr/>
        <p:txBody>
          <a:bodyPr/>
          <a:lstStyle/>
          <a:p>
            <a:r>
              <a:rPr lang="nl-BE" dirty="0"/>
              <a:t>Welk soort vragen?</a:t>
            </a:r>
          </a:p>
        </p:txBody>
      </p:sp>
      <p:sp>
        <p:nvSpPr>
          <p:cNvPr id="3" name="Tijdelijke aanduiding voor inhoud 2">
            <a:extLst>
              <a:ext uri="{FF2B5EF4-FFF2-40B4-BE49-F238E27FC236}">
                <a16:creationId xmlns:a16="http://schemas.microsoft.com/office/drawing/2014/main" id="{AA0AA376-AC19-4C11-843E-BB1366AD6E6A}"/>
              </a:ext>
            </a:extLst>
          </p:cNvPr>
          <p:cNvSpPr>
            <a:spLocks noGrp="1"/>
          </p:cNvSpPr>
          <p:nvPr>
            <p:ph sz="half" idx="1"/>
          </p:nvPr>
        </p:nvSpPr>
        <p:spPr/>
        <p:txBody>
          <a:bodyPr/>
          <a:lstStyle/>
          <a:p>
            <a:r>
              <a:rPr lang="nl-BE" dirty="0"/>
              <a:t>Belastbaarheid van de beurs</a:t>
            </a:r>
          </a:p>
          <a:p>
            <a:pPr>
              <a:lnSpc>
                <a:spcPct val="170000"/>
              </a:lnSpc>
              <a:buNone/>
            </a:pPr>
            <a:r>
              <a:rPr lang="nl-BE" sz="2000" dirty="0">
                <a:latin typeface="Helvetica" pitchFamily="2" charset="0"/>
              </a:rPr>
              <a:t>Subsidies aan particulieren kunnen vrijgesteld zijn (art. 90 WIB en 53 KB WIB)</a:t>
            </a:r>
          </a:p>
          <a:p>
            <a:pPr marL="342900" indent="-342900">
              <a:lnSpc>
                <a:spcPct val="170000"/>
              </a:lnSpc>
              <a:buFont typeface="Arial" panose="020B0604020202020204" pitchFamily="34" charset="0"/>
              <a:buChar char="•"/>
            </a:pPr>
            <a:r>
              <a:rPr lang="nl-BE" sz="1800" dirty="0">
                <a:latin typeface="Helvetica" pitchFamily="2" charset="0"/>
              </a:rPr>
              <a:t>‘Subsidies die uitzonderlijke inspanningen mogelijk maken in het domein van de kunsten’ en die kunstenaars</a:t>
            </a:r>
          </a:p>
          <a:p>
            <a:pPr marL="342900" indent="-342900">
              <a:lnSpc>
                <a:spcPct val="170000"/>
              </a:lnSpc>
              <a:buFont typeface="Arial" panose="020B0604020202020204" pitchFamily="34" charset="0"/>
              <a:buChar char="•"/>
            </a:pPr>
            <a:r>
              <a:rPr lang="nl-BE" sz="1800" dirty="0">
                <a:latin typeface="Helvetica" pitchFamily="2" charset="0"/>
              </a:rPr>
              <a:t>‘Ruime mogelijkheden bieden tot persoonlijk initiatief op het gebied van de voortzetting of de uitvoering van hun studies, opzoekingen, werken of kunstuitingen’</a:t>
            </a:r>
          </a:p>
          <a:p>
            <a:endParaRPr lang="nl-BE" dirty="0"/>
          </a:p>
          <a:p>
            <a:endParaRPr lang="nl-BE" dirty="0"/>
          </a:p>
        </p:txBody>
      </p:sp>
    </p:spTree>
    <p:extLst>
      <p:ext uri="{BB962C8B-B14F-4D97-AF65-F5344CB8AC3E}">
        <p14:creationId xmlns:p14="http://schemas.microsoft.com/office/powerpoint/2010/main" val="4250511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3E8D9-AF75-42C9-B923-0334BDD744BF}"/>
              </a:ext>
            </a:extLst>
          </p:cNvPr>
          <p:cNvSpPr>
            <a:spLocks noGrp="1"/>
          </p:cNvSpPr>
          <p:nvPr>
            <p:ph type="title"/>
          </p:nvPr>
        </p:nvSpPr>
        <p:spPr/>
        <p:txBody>
          <a:bodyPr/>
          <a:lstStyle/>
          <a:p>
            <a:r>
              <a:rPr lang="nl-BE" dirty="0"/>
              <a:t>Welk soort vragen?</a:t>
            </a:r>
          </a:p>
        </p:txBody>
      </p:sp>
      <p:sp>
        <p:nvSpPr>
          <p:cNvPr id="3" name="Tijdelijke aanduiding voor inhoud 2">
            <a:extLst>
              <a:ext uri="{FF2B5EF4-FFF2-40B4-BE49-F238E27FC236}">
                <a16:creationId xmlns:a16="http://schemas.microsoft.com/office/drawing/2014/main" id="{AA0AA376-AC19-4C11-843E-BB1366AD6E6A}"/>
              </a:ext>
            </a:extLst>
          </p:cNvPr>
          <p:cNvSpPr>
            <a:spLocks noGrp="1"/>
          </p:cNvSpPr>
          <p:nvPr>
            <p:ph sz="half" idx="1"/>
          </p:nvPr>
        </p:nvSpPr>
        <p:spPr/>
        <p:txBody>
          <a:bodyPr/>
          <a:lstStyle/>
          <a:p>
            <a:r>
              <a:rPr lang="nl-BE" dirty="0"/>
              <a:t>Vanuit welke hoedanigheid aanvragen? </a:t>
            </a:r>
          </a:p>
          <a:p>
            <a:endParaRPr lang="nl-BE" dirty="0"/>
          </a:p>
          <a:p>
            <a:pPr lvl="1"/>
            <a:r>
              <a:rPr lang="nl-BE" dirty="0"/>
              <a:t>Persoonlijke naam</a:t>
            </a:r>
          </a:p>
          <a:p>
            <a:pPr lvl="1"/>
            <a:r>
              <a:rPr lang="nl-BE" dirty="0"/>
              <a:t>Vanuit onderneming</a:t>
            </a:r>
          </a:p>
          <a:p>
            <a:endParaRPr lang="nl-BE" dirty="0"/>
          </a:p>
          <a:p>
            <a:endParaRPr lang="nl-BE" dirty="0"/>
          </a:p>
          <a:p>
            <a:r>
              <a:rPr lang="nl-BE" dirty="0"/>
              <a:t>Belang van goede afspraken:</a:t>
            </a:r>
          </a:p>
          <a:p>
            <a:pPr lvl="1"/>
            <a:r>
              <a:rPr lang="nl-BE" dirty="0" err="1"/>
              <a:t>Cfr</a:t>
            </a:r>
            <a:r>
              <a:rPr lang="nl-BE" dirty="0"/>
              <a:t> samenwerkingsovereenkomst</a:t>
            </a:r>
          </a:p>
        </p:txBody>
      </p:sp>
      <p:pic>
        <p:nvPicPr>
          <p:cNvPr id="4" name="Graphic 3" descr="Contract met effen opvulling">
            <a:extLst>
              <a:ext uri="{FF2B5EF4-FFF2-40B4-BE49-F238E27FC236}">
                <a16:creationId xmlns:a16="http://schemas.microsoft.com/office/drawing/2014/main" id="{FF55842D-8A78-4FD6-A039-0116AFC83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8271" y="3751200"/>
            <a:ext cx="2758913" cy="2758913"/>
          </a:xfrm>
          <a:prstGeom prst="rect">
            <a:avLst/>
          </a:prstGeom>
        </p:spPr>
      </p:pic>
    </p:spTree>
    <p:extLst>
      <p:ext uri="{BB962C8B-B14F-4D97-AF65-F5344CB8AC3E}">
        <p14:creationId xmlns:p14="http://schemas.microsoft.com/office/powerpoint/2010/main" val="593189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97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D28FB78C-1C1C-4367-AA90-ADB175FBB5CE}"/>
              </a:ext>
            </a:extLst>
          </p:cNvPr>
          <p:cNvPicPr>
            <a:picLocks noChangeAspect="1"/>
          </p:cNvPicPr>
          <p:nvPr/>
        </p:nvPicPr>
        <p:blipFill>
          <a:blip r:embed="rId2"/>
          <a:stretch>
            <a:fillRect/>
          </a:stretch>
        </p:blipFill>
        <p:spPr>
          <a:xfrm>
            <a:off x="0" y="0"/>
            <a:ext cx="9952932" cy="6858000"/>
          </a:xfrm>
          <a:prstGeom prst="rect">
            <a:avLst/>
          </a:prstGeom>
        </p:spPr>
      </p:pic>
      <p:sp>
        <p:nvSpPr>
          <p:cNvPr id="17" name="Parallellogram 16">
            <a:extLst>
              <a:ext uri="{FF2B5EF4-FFF2-40B4-BE49-F238E27FC236}">
                <a16:creationId xmlns:a16="http://schemas.microsoft.com/office/drawing/2014/main" id="{F14B343E-F573-4D2B-A67D-60984419EDFB}"/>
              </a:ext>
            </a:extLst>
          </p:cNvPr>
          <p:cNvSpPr/>
          <p:nvPr/>
        </p:nvSpPr>
        <p:spPr>
          <a:xfrm>
            <a:off x="-2055043" y="0"/>
            <a:ext cx="7975075" cy="7202078"/>
          </a:xfrm>
          <a:prstGeom prst="parallelogram">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3">
            <a:extLst>
              <a:ext uri="{FF2B5EF4-FFF2-40B4-BE49-F238E27FC236}">
                <a16:creationId xmlns:a16="http://schemas.microsoft.com/office/drawing/2014/main" id="{C879CDE0-226F-43FA-BB0C-FC1AFD055440}"/>
              </a:ext>
            </a:extLst>
          </p:cNvPr>
          <p:cNvSpPr>
            <a:spLocks noGrp="1"/>
          </p:cNvSpPr>
          <p:nvPr>
            <p:ph type="ctrTitle"/>
          </p:nvPr>
        </p:nvSpPr>
        <p:spPr/>
        <p:txBody>
          <a:bodyPr/>
          <a:lstStyle/>
          <a:p>
            <a:r>
              <a:rPr lang="nl-BE" dirty="0">
                <a:latin typeface="FlandersArtSans-Medium" panose="00000600000000000000" pitchFamily="2" charset="0"/>
              </a:rPr>
              <a:t>Vragen</a:t>
            </a:r>
          </a:p>
        </p:txBody>
      </p:sp>
      <p:pic>
        <p:nvPicPr>
          <p:cNvPr id="8" name="Tijdelijke aanduiding voor inhoud 7" descr="Vragen RTL">
            <a:extLst>
              <a:ext uri="{FF2B5EF4-FFF2-40B4-BE49-F238E27FC236}">
                <a16:creationId xmlns:a16="http://schemas.microsoft.com/office/drawing/2014/main" id="{33D58990-D53C-47DE-B1B7-88AD72463F54}"/>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473738" y="3802724"/>
            <a:ext cx="2297233" cy="2004689"/>
          </a:xfrm>
        </p:spPr>
      </p:pic>
      <p:sp>
        <p:nvSpPr>
          <p:cNvPr id="2" name="Rechthoek 1">
            <a:extLst>
              <a:ext uri="{FF2B5EF4-FFF2-40B4-BE49-F238E27FC236}">
                <a16:creationId xmlns:a16="http://schemas.microsoft.com/office/drawing/2014/main" id="{4840A212-BC79-43B6-9156-D523D17BB43B}"/>
              </a:ext>
            </a:extLst>
          </p:cNvPr>
          <p:cNvSpPr/>
          <p:nvPr/>
        </p:nvSpPr>
        <p:spPr>
          <a:xfrm>
            <a:off x="-306371" y="-20204"/>
            <a:ext cx="10259303" cy="331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6C76D674-3E20-4249-B53B-6133225B1F0D}"/>
              </a:ext>
            </a:extLst>
          </p:cNvPr>
          <p:cNvSpPr/>
          <p:nvPr/>
        </p:nvSpPr>
        <p:spPr>
          <a:xfrm>
            <a:off x="-306371" y="6546915"/>
            <a:ext cx="10259303" cy="3312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7856AFA1-7FA3-4F46-85B0-ACAB3EE60963}"/>
              </a:ext>
            </a:extLst>
          </p:cNvPr>
          <p:cNvSpPr/>
          <p:nvPr/>
        </p:nvSpPr>
        <p:spPr>
          <a:xfrm rot="16200000">
            <a:off x="-5115794" y="1619619"/>
            <a:ext cx="10259303" cy="500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8273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p:txBody>
          <a:bodyPr/>
          <a:lstStyle/>
          <a:p>
            <a:r>
              <a:rPr lang="nl-BE"/>
              <a:t>Context	- Vakmanschap</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p:txBody>
          <a:bodyPr/>
          <a:lstStyle/>
          <a:p>
            <a:r>
              <a:rPr lang="nl-BE"/>
              <a:t>Merkverhaal Vlaanderen: Baanbrekend vakmanschap</a:t>
            </a:r>
          </a:p>
          <a:p>
            <a:pPr>
              <a:buNone/>
            </a:pPr>
            <a:endParaRPr lang="nl-NL"/>
          </a:p>
          <a:p>
            <a:endParaRPr lang="nl-NL"/>
          </a:p>
          <a:p>
            <a:endParaRPr lang="nl-NL"/>
          </a:p>
          <a:p>
            <a:endParaRPr lang="nl-NL"/>
          </a:p>
          <a:p>
            <a:endParaRPr lang="nl-NL"/>
          </a:p>
          <a:p>
            <a:endParaRPr lang="nl-NL"/>
          </a:p>
          <a:p>
            <a:endParaRPr lang="nl-BE"/>
          </a:p>
        </p:txBody>
      </p:sp>
      <p:pic>
        <p:nvPicPr>
          <p:cNvPr id="5" name="Afbeelding 4">
            <a:extLst>
              <a:ext uri="{FF2B5EF4-FFF2-40B4-BE49-F238E27FC236}">
                <a16:creationId xmlns:a16="http://schemas.microsoft.com/office/drawing/2014/main" id="{2A768C39-CBB6-4525-9250-161E03769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634" y="3680777"/>
            <a:ext cx="5492061" cy="2802072"/>
          </a:xfrm>
          <a:prstGeom prst="rect">
            <a:avLst/>
          </a:prstGeom>
        </p:spPr>
      </p:pic>
      <p:pic>
        <p:nvPicPr>
          <p:cNvPr id="4" name="Afbeelding 3">
            <a:extLst>
              <a:ext uri="{FF2B5EF4-FFF2-40B4-BE49-F238E27FC236}">
                <a16:creationId xmlns:a16="http://schemas.microsoft.com/office/drawing/2014/main" id="{F2B3741E-50A8-42DE-969B-9C687A590D20}"/>
              </a:ext>
            </a:extLst>
          </p:cNvPr>
          <p:cNvPicPr>
            <a:picLocks noChangeAspect="1"/>
          </p:cNvPicPr>
          <p:nvPr/>
        </p:nvPicPr>
        <p:blipFill rotWithShape="1">
          <a:blip r:embed="rId3"/>
          <a:srcRect l="69897" t="34332" r="8350" b="41842"/>
          <a:stretch/>
        </p:blipFill>
        <p:spPr>
          <a:xfrm>
            <a:off x="996034" y="2375554"/>
            <a:ext cx="4008714" cy="2469823"/>
          </a:xfrm>
          <a:prstGeom prst="rect">
            <a:avLst/>
          </a:prstGeom>
        </p:spPr>
      </p:pic>
    </p:spTree>
    <p:extLst>
      <p:ext uri="{BB962C8B-B14F-4D97-AF65-F5344CB8AC3E}">
        <p14:creationId xmlns:p14="http://schemas.microsoft.com/office/powerpoint/2010/main" val="1060796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E8067-AFF2-404D-85C9-412D9D5075A8}"/>
              </a:ext>
            </a:extLst>
          </p:cNvPr>
          <p:cNvSpPr>
            <a:spLocks noGrp="1"/>
          </p:cNvSpPr>
          <p:nvPr>
            <p:ph type="title"/>
          </p:nvPr>
        </p:nvSpPr>
        <p:spPr>
          <a:xfrm>
            <a:off x="1027522" y="443060"/>
            <a:ext cx="7684478" cy="1428940"/>
          </a:xfrm>
        </p:spPr>
        <p:txBody>
          <a:bodyPr/>
          <a:lstStyle/>
          <a:p>
            <a:r>
              <a:rPr lang="nl-BE"/>
              <a:t>Context – Vakmanschap als immaterieel erfgoed</a:t>
            </a:r>
          </a:p>
        </p:txBody>
      </p:sp>
      <p:sp>
        <p:nvSpPr>
          <p:cNvPr id="3" name="Tijdelijke aanduiding voor inhoud 2">
            <a:extLst>
              <a:ext uri="{FF2B5EF4-FFF2-40B4-BE49-F238E27FC236}">
                <a16:creationId xmlns:a16="http://schemas.microsoft.com/office/drawing/2014/main" id="{DE1AC04E-6AB8-42F9-B08B-3B90540A8C7A}"/>
              </a:ext>
            </a:extLst>
          </p:cNvPr>
          <p:cNvSpPr>
            <a:spLocks noGrp="1"/>
          </p:cNvSpPr>
          <p:nvPr>
            <p:ph idx="1"/>
          </p:nvPr>
        </p:nvSpPr>
        <p:spPr/>
        <p:txBody>
          <a:bodyPr/>
          <a:lstStyle/>
          <a:p>
            <a:endParaRPr lang="nl-BE"/>
          </a:p>
          <a:p>
            <a:r>
              <a:rPr lang="nl-BE">
                <a:latin typeface="FlandersArtSans-Medium" panose="00000600000000000000" pitchFamily="2" charset="0"/>
              </a:rPr>
              <a:t>Niet-tastbaar erfgoed – in handen &amp; hoofden van mensen – met wortels in traditie</a:t>
            </a:r>
          </a:p>
          <a:p>
            <a:pPr marL="0" indent="0">
              <a:buNone/>
            </a:pPr>
            <a:endParaRPr lang="nl-BE" sz="800"/>
          </a:p>
          <a:p>
            <a:r>
              <a:rPr lang="nl-BE">
                <a:latin typeface="FlandersArtSans-Medium" panose="00000600000000000000" pitchFamily="2" charset="0"/>
              </a:rPr>
              <a:t>Invulling geven aan UNESCO-^programma ‘Living Human </a:t>
            </a:r>
            <a:r>
              <a:rPr lang="nl-BE" err="1">
                <a:latin typeface="FlandersArtSans-Medium" panose="00000600000000000000" pitchFamily="2" charset="0"/>
              </a:rPr>
              <a:t>Treasures</a:t>
            </a:r>
            <a:r>
              <a:rPr lang="nl-BE">
                <a:latin typeface="FlandersArtSans-Medium" panose="00000600000000000000" pitchFamily="2" charset="0"/>
              </a:rPr>
              <a:t>’</a:t>
            </a:r>
          </a:p>
          <a:p>
            <a:pPr marL="0" indent="0">
              <a:buNone/>
            </a:pPr>
            <a:endParaRPr lang="nl-BE" sz="800"/>
          </a:p>
          <a:p>
            <a:r>
              <a:rPr lang="nl-BE">
                <a:latin typeface="FlandersArtSans-Medium" panose="00000600000000000000" pitchFamily="2" charset="0"/>
              </a:rPr>
              <a:t>Filosofie van immaterieel erfgoed – doorgeven of ‘borgen’</a:t>
            </a:r>
          </a:p>
          <a:p>
            <a:endParaRPr lang="nl-BE"/>
          </a:p>
        </p:txBody>
      </p:sp>
      <p:pic>
        <p:nvPicPr>
          <p:cNvPr id="6" name="Tijdelijke aanduiding voor afbeelding 5" descr="Afbeelding met tekst, persoon, groep, verschillend&#10;&#10;Automatisch gegenereerde beschrijving">
            <a:extLst>
              <a:ext uri="{FF2B5EF4-FFF2-40B4-BE49-F238E27FC236}">
                <a16:creationId xmlns:a16="http://schemas.microsoft.com/office/drawing/2014/main" id="{03C6B53D-EA7F-496D-AEF0-5EF3F2202FC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3957" b="13957"/>
          <a:stretch>
            <a:fillRect/>
          </a:stretch>
        </p:blipFill>
        <p:spPr>
          <a:xfrm>
            <a:off x="704527" y="1907999"/>
            <a:ext cx="4582920" cy="4671909"/>
          </a:xfrm>
        </p:spPr>
      </p:pic>
    </p:spTree>
    <p:extLst>
      <p:ext uri="{BB962C8B-B14F-4D97-AF65-F5344CB8AC3E}">
        <p14:creationId xmlns:p14="http://schemas.microsoft.com/office/powerpoint/2010/main" val="49196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1065229" y="759935"/>
            <a:ext cx="7416000" cy="1116000"/>
          </a:xfrm>
        </p:spPr>
        <p:txBody>
          <a:bodyPr/>
          <a:lstStyle/>
          <a:p>
            <a:r>
              <a:rPr lang="nl-BE"/>
              <a:t>Context	- Immaterieel erfgoed</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1065229" y="1470580"/>
            <a:ext cx="7646771" cy="4069485"/>
          </a:xfrm>
        </p:spPr>
        <p:txBody>
          <a:bodyPr/>
          <a:lstStyle/>
          <a:p>
            <a:pPr>
              <a:buNone/>
            </a:pPr>
            <a:endParaRPr lang="nl-NL" sz="800"/>
          </a:p>
          <a:p>
            <a:r>
              <a:rPr lang="nl-NL" sz="2000"/>
              <a:t>Breed begrip (zie: </a:t>
            </a:r>
            <a:r>
              <a:rPr lang="nl-NL" sz="2000">
                <a:hlinkClick r:id="rId2"/>
              </a:rPr>
              <a:t>www.immaterieelerfgoed.be</a:t>
            </a:r>
            <a:r>
              <a:rPr lang="nl-NL" sz="2000"/>
              <a:t>)</a:t>
            </a:r>
          </a:p>
          <a:p>
            <a:pPr>
              <a:buNone/>
            </a:pPr>
            <a:endParaRPr lang="nl-NL" sz="800"/>
          </a:p>
          <a:p>
            <a:r>
              <a:rPr lang="nl-NL" sz="2000"/>
              <a:t>Vijf deeldomeinen (richtinggevend): </a:t>
            </a:r>
          </a:p>
          <a:p>
            <a:pPr lvl="1"/>
            <a:r>
              <a:rPr lang="nl-NL" sz="2000"/>
              <a:t>Oraal erfgoed</a:t>
            </a:r>
          </a:p>
          <a:p>
            <a:pPr lvl="2"/>
            <a:r>
              <a:rPr lang="nl-NL" sz="1800"/>
              <a:t>Vertelcultuur, dialect, …</a:t>
            </a:r>
          </a:p>
          <a:p>
            <a:pPr marL="576000" lvl="2" indent="0">
              <a:buNone/>
            </a:pPr>
            <a:endParaRPr lang="nl-NL" sz="800"/>
          </a:p>
          <a:p>
            <a:pPr lvl="1"/>
            <a:r>
              <a:rPr lang="nl-NL" sz="2000"/>
              <a:t>Podiumkunsten &amp; muziek</a:t>
            </a:r>
          </a:p>
          <a:p>
            <a:pPr lvl="2"/>
            <a:r>
              <a:rPr lang="nl-NL" sz="1800"/>
              <a:t>Dans, theater, circus, muziek, …</a:t>
            </a:r>
          </a:p>
          <a:p>
            <a:pPr marL="576000" lvl="2" indent="0">
              <a:buNone/>
            </a:pPr>
            <a:endParaRPr lang="nl-NL" sz="800"/>
          </a:p>
          <a:p>
            <a:pPr lvl="1"/>
            <a:r>
              <a:rPr lang="nl-NL" sz="2000"/>
              <a:t>Sociale gewoontes &amp; gebruiken</a:t>
            </a:r>
          </a:p>
          <a:p>
            <a:pPr lvl="2"/>
            <a:r>
              <a:rPr lang="nl-NL" sz="1800"/>
              <a:t>Stoeten, feesten, vieringen, gebruiken, …</a:t>
            </a:r>
          </a:p>
          <a:p>
            <a:pPr marL="576000" lvl="2" indent="0">
              <a:buNone/>
            </a:pPr>
            <a:endParaRPr lang="nl-NL" sz="800"/>
          </a:p>
          <a:p>
            <a:pPr lvl="1"/>
            <a:r>
              <a:rPr lang="nl-NL"/>
              <a:t>Natuur &amp; universum</a:t>
            </a:r>
          </a:p>
          <a:p>
            <a:pPr lvl="2"/>
            <a:r>
              <a:rPr lang="nl-NL" sz="1800"/>
              <a:t>Eetcultuur, gewoontes &amp; gebruiken i.v.m. natuur/dieren</a:t>
            </a:r>
          </a:p>
          <a:p>
            <a:pPr marL="576000" lvl="2" indent="0">
              <a:buNone/>
            </a:pPr>
            <a:endParaRPr lang="nl-NL" sz="800"/>
          </a:p>
          <a:p>
            <a:pPr lvl="1"/>
            <a:r>
              <a:rPr lang="nl-NL"/>
              <a:t>Ambachten</a:t>
            </a:r>
          </a:p>
          <a:p>
            <a:pPr lvl="2"/>
            <a:r>
              <a:rPr lang="nl-NL" sz="1800"/>
              <a:t>Ambachtelijke vaardigheden &amp; technieken</a:t>
            </a:r>
          </a:p>
          <a:p>
            <a:pPr>
              <a:buNone/>
            </a:pPr>
            <a:endParaRPr lang="nl-NL" sz="1800"/>
          </a:p>
          <a:p>
            <a:endParaRPr lang="nl-NL"/>
          </a:p>
          <a:p>
            <a:endParaRPr lang="nl-NL"/>
          </a:p>
          <a:p>
            <a:endParaRPr lang="nl-BE"/>
          </a:p>
        </p:txBody>
      </p:sp>
    </p:spTree>
    <p:extLst>
      <p:ext uri="{BB962C8B-B14F-4D97-AF65-F5344CB8AC3E}">
        <p14:creationId xmlns:p14="http://schemas.microsoft.com/office/powerpoint/2010/main" val="426652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innen&#10;&#10;Automatisch gegenereerde beschrijving">
            <a:extLst>
              <a:ext uri="{FF2B5EF4-FFF2-40B4-BE49-F238E27FC236}">
                <a16:creationId xmlns:a16="http://schemas.microsoft.com/office/drawing/2014/main" id="{E30D953F-961E-4EF2-9003-C2BA8F09193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989" r="6989"/>
          <a:stretch>
            <a:fillRect/>
          </a:stretch>
        </p:blipFill>
        <p:spPr>
          <a:xfrm>
            <a:off x="288000" y="0"/>
            <a:ext cx="8856000" cy="6858000"/>
          </a:xfrm>
        </p:spPr>
      </p:pic>
      <p:sp>
        <p:nvSpPr>
          <p:cNvPr id="3" name="Titel 2">
            <a:extLst>
              <a:ext uri="{FF2B5EF4-FFF2-40B4-BE49-F238E27FC236}">
                <a16:creationId xmlns:a16="http://schemas.microsoft.com/office/drawing/2014/main" id="{F2FE0575-D23E-4555-B8C8-2C77E8062129}"/>
              </a:ext>
            </a:extLst>
          </p:cNvPr>
          <p:cNvSpPr>
            <a:spLocks noGrp="1"/>
          </p:cNvSpPr>
          <p:nvPr>
            <p:ph type="ctrTitle"/>
          </p:nvPr>
        </p:nvSpPr>
        <p:spPr>
          <a:xfrm>
            <a:off x="461913" y="735291"/>
            <a:ext cx="8394087" cy="2216709"/>
          </a:xfrm>
        </p:spPr>
        <p:txBody>
          <a:bodyPr/>
          <a:lstStyle/>
          <a:p>
            <a:r>
              <a:rPr lang="nl-BE" sz="6600"/>
              <a:t>Een beurs aanvragen</a:t>
            </a:r>
          </a:p>
        </p:txBody>
      </p:sp>
      <p:sp>
        <p:nvSpPr>
          <p:cNvPr id="4" name="Ondertitel 3">
            <a:extLst>
              <a:ext uri="{FF2B5EF4-FFF2-40B4-BE49-F238E27FC236}">
                <a16:creationId xmlns:a16="http://schemas.microsoft.com/office/drawing/2014/main" id="{8A289498-A8DD-4F4E-83BE-2231995F1B67}"/>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261941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980CD-2F50-4BDA-A8E6-01656E884C31}"/>
              </a:ext>
            </a:extLst>
          </p:cNvPr>
          <p:cNvSpPr>
            <a:spLocks noGrp="1"/>
          </p:cNvSpPr>
          <p:nvPr>
            <p:ph type="title"/>
          </p:nvPr>
        </p:nvSpPr>
        <p:spPr>
          <a:xfrm>
            <a:off x="942680" y="311085"/>
            <a:ext cx="7769320" cy="1560915"/>
          </a:xfrm>
        </p:spPr>
        <p:txBody>
          <a:bodyPr/>
          <a:lstStyle/>
          <a:p>
            <a:r>
              <a:rPr lang="nl-BE" sz="3600"/>
              <a:t>Beursaanvraag in vogelvlucht</a:t>
            </a:r>
          </a:p>
        </p:txBody>
      </p:sp>
      <p:pic>
        <p:nvPicPr>
          <p:cNvPr id="5" name="Tijdelijke aanduiding voor inhoud 4">
            <a:extLst>
              <a:ext uri="{FF2B5EF4-FFF2-40B4-BE49-F238E27FC236}">
                <a16:creationId xmlns:a16="http://schemas.microsoft.com/office/drawing/2014/main" id="{40C5778C-5AB3-470B-ABCD-E5D0C5ABE5D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11276" y="1206631"/>
            <a:ext cx="8832723" cy="5340284"/>
          </a:xfrm>
        </p:spPr>
      </p:pic>
    </p:spTree>
    <p:extLst>
      <p:ext uri="{BB962C8B-B14F-4D97-AF65-F5344CB8AC3E}">
        <p14:creationId xmlns:p14="http://schemas.microsoft.com/office/powerpoint/2010/main" val="374297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0F857-760D-4DD1-843F-8CFFA1FAFD5F}"/>
              </a:ext>
            </a:extLst>
          </p:cNvPr>
          <p:cNvSpPr>
            <a:spLocks noGrp="1"/>
          </p:cNvSpPr>
          <p:nvPr>
            <p:ph type="title"/>
          </p:nvPr>
        </p:nvSpPr>
        <p:spPr>
          <a:xfrm>
            <a:off x="989814" y="534516"/>
            <a:ext cx="7722186" cy="791852"/>
          </a:xfrm>
        </p:spPr>
        <p:txBody>
          <a:bodyPr/>
          <a:lstStyle/>
          <a:p>
            <a:r>
              <a:rPr lang="nl-BE"/>
              <a:t>Wie vraagt aan?</a:t>
            </a:r>
          </a:p>
        </p:txBody>
      </p:sp>
      <p:sp>
        <p:nvSpPr>
          <p:cNvPr id="3" name="Tijdelijke aanduiding voor inhoud 2">
            <a:extLst>
              <a:ext uri="{FF2B5EF4-FFF2-40B4-BE49-F238E27FC236}">
                <a16:creationId xmlns:a16="http://schemas.microsoft.com/office/drawing/2014/main" id="{4E9393F5-77AC-4091-8A53-0504D1D64BF5}"/>
              </a:ext>
            </a:extLst>
          </p:cNvPr>
          <p:cNvSpPr>
            <a:spLocks noGrp="1"/>
          </p:cNvSpPr>
          <p:nvPr>
            <p:ph sz="half" idx="1"/>
          </p:nvPr>
        </p:nvSpPr>
        <p:spPr>
          <a:xfrm>
            <a:off x="989814" y="1232100"/>
            <a:ext cx="7722186" cy="4393800"/>
          </a:xfrm>
        </p:spPr>
        <p:txBody>
          <a:bodyPr/>
          <a:lstStyle/>
          <a:p>
            <a:pPr>
              <a:buNone/>
            </a:pPr>
            <a:endParaRPr lang="nl-NL" sz="800"/>
          </a:p>
          <a:p>
            <a:r>
              <a:rPr lang="nl-NL" sz="2000"/>
              <a:t>1 meester + 1 of meer leerlingen = partnerschap</a:t>
            </a:r>
          </a:p>
          <a:p>
            <a:pPr>
              <a:buNone/>
            </a:pPr>
            <a:endParaRPr lang="nl-NL" sz="800"/>
          </a:p>
          <a:p>
            <a:r>
              <a:rPr lang="nl-NL" sz="2000"/>
              <a:t>Natuurlijke personen of rechtspersonen</a:t>
            </a:r>
          </a:p>
          <a:p>
            <a:pPr>
              <a:buNone/>
            </a:pPr>
            <a:endParaRPr lang="nl-NL" sz="800"/>
          </a:p>
          <a:p>
            <a:r>
              <a:rPr lang="nl-NL" sz="2000"/>
              <a:t>Meester &amp; leerling(en) dienen aanvraag samen in. </a:t>
            </a:r>
          </a:p>
          <a:p>
            <a:pPr lvl="1"/>
            <a:r>
              <a:rPr lang="nl-NL" sz="2000"/>
              <a:t>Gelijkwaardige partners</a:t>
            </a:r>
          </a:p>
          <a:p>
            <a:pPr lvl="2"/>
            <a:r>
              <a:rPr lang="nl-NL" sz="1800"/>
              <a:t>Traject samen uitwerken</a:t>
            </a:r>
          </a:p>
          <a:p>
            <a:pPr lvl="2"/>
            <a:r>
              <a:rPr lang="nl-NL" sz="1800"/>
              <a:t>Verdeling beurs in onderling overleg</a:t>
            </a:r>
          </a:p>
          <a:p>
            <a:pPr lvl="1"/>
            <a:r>
              <a:rPr lang="nl-NL" sz="2000"/>
              <a:t>Ondertekend door meester &amp; leerling(en)</a:t>
            </a:r>
          </a:p>
          <a:p>
            <a:pPr>
              <a:buNone/>
            </a:pPr>
            <a:endParaRPr lang="nl-BE"/>
          </a:p>
        </p:txBody>
      </p:sp>
      <p:pic>
        <p:nvPicPr>
          <p:cNvPr id="5" name="Afbeelding 4" descr="Afbeelding met tekst, persoon, binnen&#10;&#10;Automatisch gegenereerde beschrijving">
            <a:extLst>
              <a:ext uri="{FF2B5EF4-FFF2-40B4-BE49-F238E27FC236}">
                <a16:creationId xmlns:a16="http://schemas.microsoft.com/office/drawing/2014/main" id="{F85A9F94-5E59-445F-82BB-AC0EEB4F1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970321"/>
            <a:ext cx="3602686" cy="2699802"/>
          </a:xfrm>
          <a:prstGeom prst="rect">
            <a:avLst/>
          </a:prstGeom>
        </p:spPr>
      </p:pic>
    </p:spTree>
    <p:extLst>
      <p:ext uri="{BB962C8B-B14F-4D97-AF65-F5344CB8AC3E}">
        <p14:creationId xmlns:p14="http://schemas.microsoft.com/office/powerpoint/2010/main" val="860157510"/>
      </p:ext>
    </p:extLst>
  </p:cSld>
  <p:clrMapOvr>
    <a:masterClrMapping/>
  </p:clrMapOvr>
</p:sld>
</file>

<file path=ppt/theme/theme1.xml><?xml version="1.0" encoding="utf-8"?>
<a:theme xmlns:a="http://schemas.openxmlformats.org/drawingml/2006/main" name="PPT Vlaanderen is cultuur_logo verbeelding werktFIN">
  <a:themeElements>
    <a:clrScheme name="CJSM">
      <a:dk1>
        <a:sysClr val="windowText" lastClr="000000"/>
      </a:dk1>
      <a:lt1>
        <a:sysClr val="window" lastClr="FFFFFF"/>
      </a:lt1>
      <a:dk2>
        <a:srgbClr val="2B979D"/>
      </a:dk2>
      <a:lt2>
        <a:srgbClr val="CC5621"/>
      </a:lt2>
      <a:accent1>
        <a:srgbClr val="5D6009"/>
      </a:accent1>
      <a:accent2>
        <a:srgbClr val="2B979D"/>
      </a:accent2>
      <a:accent3>
        <a:srgbClr val="CC5621"/>
      </a:accent3>
      <a:accent4>
        <a:srgbClr val="5D6009"/>
      </a:accent4>
      <a:accent5>
        <a:srgbClr val="000000"/>
      </a:accent5>
      <a:accent6>
        <a:srgbClr val="FFFFFF"/>
      </a:accent6>
      <a:hlink>
        <a:srgbClr val="000000"/>
      </a:hlink>
      <a:folHlink>
        <a:srgbClr val="00000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Vlaanderen is cultuur_logo verbeelding werktFIN.potx" id="{2B0FB2BF-95F7-4DB6-B4EC-9F3AC117FFD3}" vid="{EFBF05BD-FF86-4FC1-969D-0C5DDB431B50}"/>
    </a:ext>
  </a:extLst>
</a:theme>
</file>

<file path=ppt/theme/theme2.xml><?xml version="1.0" encoding="utf-8"?>
<a:theme xmlns:a="http://schemas.openxmlformats.org/drawingml/2006/main" name="Aangepast ontwerp">
  <a:themeElements>
    <a:clrScheme name="CJSM">
      <a:dk1>
        <a:sysClr val="windowText" lastClr="000000"/>
      </a:dk1>
      <a:lt1>
        <a:sysClr val="window" lastClr="FFFFFF"/>
      </a:lt1>
      <a:dk2>
        <a:srgbClr val="2B979D"/>
      </a:dk2>
      <a:lt2>
        <a:srgbClr val="CC5621"/>
      </a:lt2>
      <a:accent1>
        <a:srgbClr val="5D6009"/>
      </a:accent1>
      <a:accent2>
        <a:srgbClr val="2B979D"/>
      </a:accent2>
      <a:accent3>
        <a:srgbClr val="CC5621"/>
      </a:accent3>
      <a:accent4>
        <a:srgbClr val="5D6009"/>
      </a:accent4>
      <a:accent5>
        <a:srgbClr val="000000"/>
      </a:accent5>
      <a:accent6>
        <a:srgbClr val="FFFFFF"/>
      </a:accent6>
      <a:hlink>
        <a:srgbClr val="000000"/>
      </a:hlink>
      <a:folHlink>
        <a:srgbClr val="000000"/>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Vlaanderen is cultuur_logo verbeelding werktFIN.potx" id="{2B0FB2BF-95F7-4DB6-B4EC-9F3AC117FFD3}" vid="{FD6A0684-3B37-4BF8-9B0C-300C0DF1AF38}"/>
    </a:ext>
  </a:extLst>
</a:theme>
</file>

<file path=ppt/theme/theme3.xml><?xml version="1.0" encoding="utf-8"?>
<a:theme xmlns:a="http://schemas.openxmlformats.org/drawingml/2006/main" name="Kunstenlok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jabloon ppt CL" id="{DF45830E-8129-8943-BD3B-EA45A748E8F3}" vid="{B9696670-87E5-F040-BE18-3EE77A8511F9}"/>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um xmlns="a3954e75-0996-4546-927b-16a7d0d900d2">2021-03-30T12:11:32+00:00</Datum>
    <Periode xmlns="a3954e75-0996-4546-927b-16a7d0d900d2" xsi:nil="true"/>
    <afa5ef63cdee41d1959cd73f7c9bea50 xmlns="e1e3ff89-ebf4-4d58-9dd9-64f65e4d1603">
      <Terms xmlns="http://schemas.microsoft.com/office/infopath/2007/PartnerControls"/>
    </afa5ef63cdee41d1959cd73f7c9bea50>
    <Jaar xmlns="a3954e75-0996-4546-927b-16a7d0d900d2">2021</Jaar>
    <BronLibrary xmlns="a3954e75-0996-4546-927b-16a7d0d900d2">Beurzen</BronLibrary>
    <CategoryDescription xmlns="http://schemas.microsoft.com/sharepoint.v3" xsi:nil="true"/>
    <TaxCatchAll xmlns="9a9ec0f0-7796-43d0-ac1f-4c8c46ee0bd1"/>
    <_dlc_DocId xmlns="a3954e75-0996-4546-927b-16a7d0d900d2">Z26JANZACHQK-138418260-2539</_dlc_DocId>
    <_dlc_DocIdUrl xmlns="a3954e75-0996-4546-927b-16a7d0d900d2">
      <Url>https://vlaamseoverheid.sharepoint.com/sites/cultuur/ICE/_layouts/15/DocIdRedir.aspx?ID=Z26JANZACHQK-138418260-2539</Url>
      <Description>Z26JANZACHQK-138418260-2539</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CE29DE7B947C4D851172367E28654802004678C2CC397D0643A8CC3497C6808BE9" ma:contentTypeVersion="29" ma:contentTypeDescription="" ma:contentTypeScope="" ma:versionID="b1ce0f803b13f2e6238c2959b6ac57de">
  <xsd:schema xmlns:xsd="http://www.w3.org/2001/XMLSchema" xmlns:xs="http://www.w3.org/2001/XMLSchema" xmlns:p="http://schemas.microsoft.com/office/2006/metadata/properties" xmlns:ns2="a3954e75-0996-4546-927b-16a7d0d900d2" xmlns:ns3="http://schemas.microsoft.com/sharepoint.v3" xmlns:ns4="e1e3ff89-ebf4-4d58-9dd9-64f65e4d1603" xmlns:ns5="9a9ec0f0-7796-43d0-ac1f-4c8c46ee0bd1" xmlns:ns6="45262e00-179b-446e-abfe-8fb4c1881af9" targetNamespace="http://schemas.microsoft.com/office/2006/metadata/properties" ma:root="true" ma:fieldsID="2a55095c5482a547b017d0c0dac04262" ns2:_="" ns3:_="" ns4:_="" ns5:_="" ns6:_="">
    <xsd:import namespace="a3954e75-0996-4546-927b-16a7d0d900d2"/>
    <xsd:import namespace="http://schemas.microsoft.com/sharepoint.v3"/>
    <xsd:import namespace="e1e3ff89-ebf4-4d58-9dd9-64f65e4d1603"/>
    <xsd:import namespace="9a9ec0f0-7796-43d0-ac1f-4c8c46ee0bd1"/>
    <xsd:import namespace="45262e00-179b-446e-abfe-8fb4c1881af9"/>
    <xsd:element name="properties">
      <xsd:complexType>
        <xsd:sequence>
          <xsd:element name="documentManagement">
            <xsd:complexType>
              <xsd:all>
                <xsd:element ref="ns2:Jaar" minOccurs="0"/>
                <xsd:element ref="ns2:Periode" minOccurs="0"/>
                <xsd:element ref="ns2:Datum" minOccurs="0"/>
                <xsd:element ref="ns3:CategoryDescription" minOccurs="0"/>
                <xsd:element ref="ns2:BronLibrary" minOccurs="0"/>
                <xsd:element ref="ns2:_dlc_DocId" minOccurs="0"/>
                <xsd:element ref="ns2:_dlc_DocIdUrl" minOccurs="0"/>
                <xsd:element ref="ns2:_dlc_DocIdPersistId" minOccurs="0"/>
                <xsd:element ref="ns4:afa5ef63cdee41d1959cd73f7c9bea50" minOccurs="0"/>
                <xsd:element ref="ns5:TaxCatchAll" minOccurs="0"/>
                <xsd:element ref="ns6:MediaServiceMetadata" minOccurs="0"/>
                <xsd:element ref="ns6:MediaServiceFastMetadata" minOccurs="0"/>
                <xsd:element ref="ns6:MediaServiceDateTaken" minOccurs="0"/>
                <xsd:element ref="ns6:MediaServiceAutoTags" minOccurs="0"/>
                <xsd:element ref="ns6:MediaServiceLocation" minOccurs="0"/>
                <xsd:element ref="ns6:MediaServiceOCR" minOccurs="0"/>
                <xsd:element ref="ns2:SharedWithUsers" minOccurs="0"/>
                <xsd:element ref="ns2:SharedWithDetails" minOccurs="0"/>
                <xsd:element ref="ns6:MediaServiceGenerationTime" minOccurs="0"/>
                <xsd:element ref="ns6: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954e75-0996-4546-927b-16a7d0d900d2" elementFormDefault="qualified">
    <xsd:import namespace="http://schemas.microsoft.com/office/2006/documentManagement/types"/>
    <xsd:import namespace="http://schemas.microsoft.com/office/infopath/2007/PartnerControls"/>
    <xsd:element name="Jaar" ma:index="1" nillable="true" ma:displayName="Jaar" ma:default="2021" ma:internalName="Jaar">
      <xsd:simpleType>
        <xsd:restriction base="dms:Text">
          <xsd:maxLength value="255"/>
        </xsd:restriction>
      </xsd:simpleType>
    </xsd:element>
    <xsd:element name="Periode" ma:index="2" nillable="true" ma:displayName="Periode" ma:format="Dropdown" ma:internalName="Periode">
      <xsd:simpleType>
        <xsd:union memberTypes="dms:Text">
          <xsd:simpleType>
            <xsd:restriction base="dms:Choice">
              <xsd:enumeration value="2017-2018"/>
              <xsd:enumeration value="2018-2019"/>
              <xsd:enumeration value="2019-2020"/>
              <xsd:enumeration value="2020-2021"/>
              <xsd:enumeration value="2021-2022"/>
            </xsd:restriction>
          </xsd:simpleType>
        </xsd:union>
      </xsd:simpleType>
    </xsd:element>
    <xsd:element name="Datum" ma:index="3" nillable="true" ma:displayName="Datum" ma:default="[today]" ma:format="DateOnly" ma:internalName="Datum">
      <xsd:simpleType>
        <xsd:restriction base="dms:DateTime"/>
      </xsd:simpleType>
    </xsd:element>
    <xsd:element name="BronLibrary" ma:index="10" nillable="true" ma:displayName="BronLibrary" ma:default="Beurzen" ma:internalName="BronLibrary" ma:readOnly="false">
      <xsd:simpleType>
        <xsd:restriction base="dms:Text">
          <xsd:maxLength value="255"/>
        </xsd:restriction>
      </xsd:simpleType>
    </xsd:element>
    <xsd:element name="_dlc_DocId" ma:index="12" nillable="true" ma:displayName="Waarde van de document-id" ma:description="De waarde van de document-id die aan dit item is toegewezen." ma:internalName="_dlc_DocId" ma:readOnly="true">
      <xsd:simpleType>
        <xsd:restriction base="dms:Text"/>
      </xsd:simpleType>
    </xsd:element>
    <xsd:element name="_dlc_DocIdUrl" ma:index="13"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2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4" nillable="true" ma:displayName="Beschrijving"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e3ff89-ebf4-4d58-9dd9-64f65e4d1603" elementFormDefault="qualified">
    <xsd:import namespace="http://schemas.microsoft.com/office/2006/documentManagement/types"/>
    <xsd:import namespace="http://schemas.microsoft.com/office/infopath/2007/PartnerControls"/>
    <xsd:element name="afa5ef63cdee41d1959cd73f7c9bea50" ma:index="17" nillable="true" ma:taxonomy="true" ma:internalName="afa5ef63cdee41d1959cd73f7c9bea50" ma:taxonomyFieldName="Meta_ICE" ma:displayName="Label(s)" ma:default="" ma:fieldId="{afa5ef63-cdee-41d1-959c-d73f7c9bea50}" ma:taxonomyMulti="true" ma:sspId="49ca8161-7180-459b-a0ef-1a71cf6ffea5" ma:termSetId="55ff1be3-9f74-40e1-a93d-62a80f5fbd9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58d6c2-aeb5-4394-b88e-7fd1586b07a7}" ma:internalName="TaxCatchAll" ma:showField="CatchAllData" ma:web="a3954e75-0996-4546-927b-16a7d0d900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262e00-179b-446e-abfe-8fb4c1881af9"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MediaServiceAutoTags" ma:internalName="MediaServiceAutoTags" ma:readOnly="true">
      <xsd:simpleType>
        <xsd:restriction base="dms:Text"/>
      </xsd:simpleType>
    </xsd:element>
    <xsd:element name="MediaServiceLocation" ma:index="23" nillable="true" ma:displayName="MediaServiceLocation" ma:internalName="MediaServiceLocation" ma:readOnly="true">
      <xsd:simpleType>
        <xsd:restriction base="dms:Text"/>
      </xsd:simpleType>
    </xsd:element>
    <xsd:element name="MediaServiceOCR" ma:index="24" nillable="true" ma:displayName="MediaServiceOCR"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Inhoudstype"/>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28F9F19-8545-4E27-B0BA-A636D5617687}">
  <ds:schemaRefs>
    <ds:schemaRef ds:uri="http://schemas.microsoft.com/sharepoint/v3/contenttype/forms"/>
  </ds:schemaRefs>
</ds:datastoreItem>
</file>

<file path=customXml/itemProps2.xml><?xml version="1.0" encoding="utf-8"?>
<ds:datastoreItem xmlns:ds="http://schemas.openxmlformats.org/officeDocument/2006/customXml" ds:itemID="{73D54CE0-EED6-4F94-8A18-0166C5A234F6}">
  <ds:schemaRefs>
    <ds:schemaRef ds:uri="45262e00-179b-446e-abfe-8fb4c1881af9"/>
    <ds:schemaRef ds:uri="a3954e75-0996-4546-927b-16a7d0d900d2"/>
    <ds:schemaRef ds:uri="http://schemas.microsoft.com/office/2006/documentManagement/types"/>
    <ds:schemaRef ds:uri="9a9ec0f0-7796-43d0-ac1f-4c8c46ee0bd1"/>
    <ds:schemaRef ds:uri="http://purl.org/dc/dcmitype/"/>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e1e3ff89-ebf4-4d58-9dd9-64f65e4d1603"/>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E034A6EC-73EE-43F4-8FC7-7019E6330302}">
  <ds:schemaRefs>
    <ds:schemaRef ds:uri="45262e00-179b-446e-abfe-8fb4c1881af9"/>
    <ds:schemaRef ds:uri="9a9ec0f0-7796-43d0-ac1f-4c8c46ee0bd1"/>
    <ds:schemaRef ds:uri="a3954e75-0996-4546-927b-16a7d0d900d2"/>
    <ds:schemaRef ds:uri="e1e3ff89-ebf4-4d58-9dd9-64f65e4d16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6D2AF6F9-E256-48B3-994E-8FD87ADA1A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44</TotalTime>
  <Words>1254</Words>
  <Application>Microsoft Office PowerPoint</Application>
  <PresentationFormat>Diavoorstelling (4:3)</PresentationFormat>
  <Paragraphs>276</Paragraphs>
  <Slides>37</Slides>
  <Notes>3</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37</vt:i4>
      </vt:variant>
    </vt:vector>
  </HeadingPairs>
  <TitlesOfParts>
    <vt:vector size="51" baseType="lpstr">
      <vt:lpstr>FlandersArtSerif-Regular</vt:lpstr>
      <vt:lpstr>Grotesque MT</vt:lpstr>
      <vt:lpstr>FlandersArtSans-Medium</vt:lpstr>
      <vt:lpstr>FlandersArtSans-Bold</vt:lpstr>
      <vt:lpstr>Calibri</vt:lpstr>
      <vt:lpstr>Arial</vt:lpstr>
      <vt:lpstr>Helvetica</vt:lpstr>
      <vt:lpstr>FlandersArtSans-Regular</vt:lpstr>
      <vt:lpstr>Georgia</vt:lpstr>
      <vt:lpstr>Wingdings</vt:lpstr>
      <vt:lpstr>Courier New</vt:lpstr>
      <vt:lpstr>PPT Vlaanderen is cultuur_logo verbeelding werktFIN</vt:lpstr>
      <vt:lpstr>Aangepast ontwerp</vt:lpstr>
      <vt:lpstr>Kunstenloket</vt:lpstr>
      <vt:lpstr>Beurzen vakmanschap</vt:lpstr>
      <vt:lpstr>Inhoud</vt:lpstr>
      <vt:lpstr>Context</vt:lpstr>
      <vt:lpstr>Context - Vakmanschap</vt:lpstr>
      <vt:lpstr>Context – Vakmanschap als immaterieel erfgoed</vt:lpstr>
      <vt:lpstr>Context - Immaterieel erfgoed</vt:lpstr>
      <vt:lpstr>Een beurs aanvragen</vt:lpstr>
      <vt:lpstr>Beursaanvraag in vogelvlucht</vt:lpstr>
      <vt:lpstr>Wie vraagt aan?</vt:lpstr>
      <vt:lpstr>Beurs aanvragen – Wie?</vt:lpstr>
      <vt:lpstr>Duur van het traject</vt:lpstr>
      <vt:lpstr>Wanneer &amp; hoe een beurs aanvragen</vt:lpstr>
      <vt:lpstr>Ontvankelijkheid, beoordeling en beslissing</vt:lpstr>
      <vt:lpstr>5 beoordelingscriteria</vt:lpstr>
      <vt:lpstr>Belang &amp; kwaliteit van het vakmanschap van de meester</vt:lpstr>
      <vt:lpstr>Duurzaam doorgeven van immaterieel erfgoed</vt:lpstr>
      <vt:lpstr>Duurzaam doorgeven van immaterieel erfgoed</vt:lpstr>
      <vt:lpstr>Maatschappelijke relevantie</vt:lpstr>
      <vt:lpstr>Kwaliteit inhoudelijk concept en concrete uitwerking</vt:lpstr>
      <vt:lpstr>Samenwerking met externe partners</vt:lpstr>
      <vt:lpstr>Samenwerking met externe partners</vt:lpstr>
      <vt:lpstr>Financieel</vt:lpstr>
      <vt:lpstr>Kostenraming</vt:lpstr>
      <vt:lpstr>Uitbetaling </vt:lpstr>
      <vt:lpstr>Opvolging en afronding</vt:lpstr>
      <vt:lpstr>Opvolging en afronding</vt:lpstr>
      <vt:lpstr>Stopzetting</vt:lpstr>
      <vt:lpstr>Hoe begin je eraan?</vt:lpstr>
      <vt:lpstr>Documenten</vt:lpstr>
      <vt:lpstr>Inspiratie uit voorbije rondes 2018-2019 </vt:lpstr>
      <vt:lpstr>PowerPoint-presentatie</vt:lpstr>
      <vt:lpstr>Welk soort vragen?</vt:lpstr>
      <vt:lpstr>Welk soort vragen?</vt:lpstr>
      <vt:lpstr>Welk soort vragen?</vt:lpstr>
      <vt:lpstr>Welk soort vragen?</vt:lpstr>
      <vt:lpstr>PowerPoint-presentatie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Beurzen vakmanschap Evaluatie</dc:title>
  <dc:creator>Muyllaert Sophie CJSM</dc:creator>
  <cp:lastModifiedBy>Muyllaert Sophie CJM</cp:lastModifiedBy>
  <cp:revision>3</cp:revision>
  <dcterms:created xsi:type="dcterms:W3CDTF">2020-02-25T16:57:32Z</dcterms:created>
  <dcterms:modified xsi:type="dcterms:W3CDTF">2021-06-28T15:11:18Z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0x0101008DCE29DE7B947C4D851172367E28654802004678C2CC397D0643A8CC3497C6808BE9</vt:lpwstr>
  </property>
  <property fmtid="{D5CDD505-2E9C-101B-9397-08002B2CF9AE}" pid="3" name="_dlc_DocIdItemGuid">
    <vt:lpwstr>e773d2e2-2eb4-4ab8-8749-506797cf91e5</vt:lpwstr>
  </property>
  <property fmtid="{D5CDD505-2E9C-101B-9397-08002B2CF9AE}" pid="4" name="Meta_ICE">
    <vt:lpwstr/>
  </property>
</Properties>
</file>